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96" r:id="rId6"/>
    <p:sldId id="348" r:id="rId7"/>
    <p:sldId id="275" r:id="rId8"/>
    <p:sldId id="343" r:id="rId9"/>
    <p:sldId id="341" r:id="rId10"/>
    <p:sldId id="366" r:id="rId11"/>
    <p:sldId id="342" r:id="rId12"/>
    <p:sldId id="358" r:id="rId13"/>
    <p:sldId id="294" r:id="rId14"/>
    <p:sldId id="344" r:id="rId15"/>
    <p:sldId id="359" r:id="rId16"/>
    <p:sldId id="360" r:id="rId17"/>
    <p:sldId id="361" r:id="rId18"/>
    <p:sldId id="363" r:id="rId19"/>
    <p:sldId id="364" r:id="rId20"/>
    <p:sldId id="349" r:id="rId21"/>
    <p:sldId id="351" r:id="rId22"/>
    <p:sldId id="352" r:id="rId23"/>
    <p:sldId id="354" r:id="rId24"/>
    <p:sldId id="355" r:id="rId25"/>
    <p:sldId id="356" r:id="rId26"/>
    <p:sldId id="357" r:id="rId27"/>
    <p:sldId id="362" r:id="rId28"/>
    <p:sldId id="28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E5A"/>
    <a:srgbClr val="446992"/>
    <a:srgbClr val="AEC2D8"/>
    <a:srgbClr val="98432A"/>
    <a:srgbClr val="D84400"/>
    <a:srgbClr val="44678D"/>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159" d="100"/>
          <a:sy n="159" d="100"/>
        </p:scale>
        <p:origin x="648" y="12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9/2/2025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B2203-9C49-8C11-F2C6-08DA99833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15D29-E637-64D8-5939-0FF64D9493A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82E9E00-FAAA-2903-0AC1-38F175CA9E6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711EC5E-7B3D-1230-7577-D6701369754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4837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AEE3-E09C-2191-F10A-105100F57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6C2F5-5F5D-1D74-7033-E45DD859BA7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A5A8C7B9-9D98-3E5A-4D1A-26B9DDEEE47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EE49CE4-8B42-EB2C-912A-C17EE547D5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93425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E2168-C3B4-2311-529D-B564A22B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4C043E-9D6C-0F1A-AAF2-9274D9F8A8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0242F84-2C74-C70E-78AB-444D1ECB12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8B323FF-9784-AA4C-B9F2-7CE108C244A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046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4456-BEA8-14BD-6003-02F50AC4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0462A7-D452-6A13-6274-29994465E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612526-1EEB-3540-D173-AEDD77A525C1}"/>
              </a:ext>
            </a:extLst>
          </p:cNvPr>
          <p:cNvSpPr>
            <a:spLocks noGrp="1"/>
          </p:cNvSpPr>
          <p:nvPr>
            <p:ph type="dt" sz="half" idx="10"/>
          </p:nvPr>
        </p:nvSpPr>
        <p:spPr/>
        <p:txBody>
          <a:bodyPr/>
          <a:lstStyle/>
          <a:p>
            <a:fld id="{CB24DC77-4CA6-4C87-BE67-3601FCD8D56C}" type="datetimeFigureOut">
              <a:rPr lang="en-US" smtClean="0"/>
              <a:t>9/2/2025</a:t>
            </a:fld>
            <a:endParaRPr lang="en-US"/>
          </a:p>
        </p:txBody>
      </p:sp>
      <p:sp>
        <p:nvSpPr>
          <p:cNvPr id="5" name="Footer Placeholder 4">
            <a:extLst>
              <a:ext uri="{FF2B5EF4-FFF2-40B4-BE49-F238E27FC236}">
                <a16:creationId xmlns:a16="http://schemas.microsoft.com/office/drawing/2014/main" id="{CACD1253-220F-E1C7-BE0F-14FE19329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F56B1A-C368-B68F-55B1-3C97093CDF05}"/>
              </a:ext>
            </a:extLst>
          </p:cNvPr>
          <p:cNvSpPr>
            <a:spLocks noGrp="1"/>
          </p:cNvSpPr>
          <p:nvPr>
            <p:ph type="sldNum" sz="quarter" idx="12"/>
          </p:nvPr>
        </p:nvSpPr>
        <p:spPr/>
        <p:txBody>
          <a:bodyPr/>
          <a:lstStyle/>
          <a:p>
            <a:fld id="{D5F9BE7B-8C6A-4521-AC0D-F4FAD6600991}" type="slidenum">
              <a:rPr lang="en-US" smtClean="0"/>
              <a:t>‹#›</a:t>
            </a:fld>
            <a:endParaRPr lang="en-US"/>
          </a:p>
        </p:txBody>
      </p:sp>
    </p:spTree>
    <p:extLst>
      <p:ext uri="{BB962C8B-B14F-4D97-AF65-F5344CB8AC3E}">
        <p14:creationId xmlns:p14="http://schemas.microsoft.com/office/powerpoint/2010/main" val="15861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B8CFF3-B227-E876-FD8C-7BFDA55DDD06}"/>
              </a:ext>
            </a:extLst>
          </p:cNvPr>
          <p:cNvSpPr>
            <a:spLocks noGrp="1"/>
          </p:cNvSpPr>
          <p:nvPr>
            <p:ph type="ctrTitle"/>
          </p:nvPr>
        </p:nvSpPr>
        <p:spPr>
          <a:xfrm>
            <a:off x="0" y="457200"/>
            <a:ext cx="12192000" cy="840442"/>
          </a:xfrm>
        </p:spPr>
        <p:txBody>
          <a:bodyPr>
            <a:normAutofit/>
          </a:bodyPr>
          <a:lstStyle/>
          <a:p>
            <a:pPr algn="ctr">
              <a:lnSpc>
                <a:spcPct val="150000"/>
              </a:lnSpc>
            </a:pPr>
            <a:r>
              <a:rPr lang="en-US" sz="1800">
                <a:effectLst/>
                <a:latin typeface="Roboto" panose="02000000000000000000" pitchFamily="2" charset="0"/>
                <a:ea typeface="Roboto" panose="02000000000000000000" pitchFamily="2" charset="0"/>
              </a:rPr>
              <a:t>KHÓA LUẬN TỐT NGHIỆP</a:t>
            </a:r>
            <a:endParaRPr lang="vi-VN" sz="1800" dirty="0">
              <a:effectLst/>
              <a:latin typeface="Roboto" panose="02000000000000000000" pitchFamily="2" charset="0"/>
              <a:ea typeface="Roboto" panose="02000000000000000000" pitchFamily="2" charset="0"/>
            </a:endParaRPr>
          </a:p>
        </p:txBody>
      </p:sp>
      <p:sp>
        <p:nvSpPr>
          <p:cNvPr id="3" name="Tiêu đề phụ 2">
            <a:extLst>
              <a:ext uri="{FF2B5EF4-FFF2-40B4-BE49-F238E27FC236}">
                <a16:creationId xmlns:a16="http://schemas.microsoft.com/office/drawing/2014/main" id="{3F9235B5-4F7F-1AA1-BCAB-1A7ADA5F04DE}"/>
              </a:ext>
            </a:extLst>
          </p:cNvPr>
          <p:cNvSpPr>
            <a:spLocks noGrp="1"/>
          </p:cNvSpPr>
          <p:nvPr>
            <p:ph type="subTitle" idx="1"/>
          </p:nvPr>
        </p:nvSpPr>
        <p:spPr>
          <a:xfrm>
            <a:off x="0" y="2856188"/>
            <a:ext cx="12192000" cy="1145624"/>
          </a:xfrm>
        </p:spPr>
        <p:txBody>
          <a:bodyPr>
            <a:normAutofit/>
          </a:bodyPr>
          <a:lstStyle/>
          <a:p>
            <a:pPr algn="ctr">
              <a:lnSpc>
                <a:spcPct val="115000"/>
              </a:lnSpc>
            </a:pPr>
            <a:r>
              <a:rPr lang="en-US" sz="1800" b="1">
                <a:effectLst/>
                <a:latin typeface="Roboto" panose="02000000000000000000" pitchFamily="2" charset="0"/>
                <a:ea typeface="Roboto" panose="02000000000000000000" pitchFamily="2" charset="0"/>
              </a:rPr>
              <a:t>XÂY DỰNG HỆ THỐNG QUẢN LÝ </a:t>
            </a:r>
            <a:endParaRPr lang="en-US" sz="1800">
              <a:effectLst/>
              <a:latin typeface="Roboto" panose="02000000000000000000" pitchFamily="2" charset="0"/>
              <a:ea typeface="Roboto" panose="02000000000000000000" pitchFamily="2" charset="0"/>
            </a:endParaRPr>
          </a:p>
          <a:p>
            <a:pPr algn="ctr">
              <a:lnSpc>
                <a:spcPct val="115000"/>
              </a:lnSpc>
            </a:pPr>
            <a:r>
              <a:rPr lang="en-US" sz="1800" b="1">
                <a:effectLst/>
                <a:latin typeface="Roboto" panose="02000000000000000000" pitchFamily="2" charset="0"/>
                <a:ea typeface="Roboto" panose="02000000000000000000" pitchFamily="2" charset="0"/>
              </a:rPr>
              <a:t>CHUỖI CUNG ỨNG NGÀNH GỐM SỨ VIỆT NAM</a:t>
            </a:r>
            <a:endParaRPr lang="en-US" sz="1800">
              <a:effectLst/>
              <a:latin typeface="Roboto" panose="02000000000000000000" pitchFamily="2" charset="0"/>
              <a:ea typeface="Roboto" panose="02000000000000000000" pitchFamily="2" charset="0"/>
            </a:endParaRPr>
          </a:p>
        </p:txBody>
      </p:sp>
      <p:sp>
        <p:nvSpPr>
          <p:cNvPr id="6" name="Hộp Văn bản 5">
            <a:extLst>
              <a:ext uri="{FF2B5EF4-FFF2-40B4-BE49-F238E27FC236}">
                <a16:creationId xmlns:a16="http://schemas.microsoft.com/office/drawing/2014/main" id="{54CE5BFB-CC36-DD10-06A0-9DB3689EE244}"/>
              </a:ext>
            </a:extLst>
          </p:cNvPr>
          <p:cNvSpPr txBox="1"/>
          <p:nvPr/>
        </p:nvSpPr>
        <p:spPr>
          <a:xfrm>
            <a:off x="0" y="5571589"/>
            <a:ext cx="12192000" cy="646331"/>
          </a:xfrm>
          <a:prstGeom prst="rect">
            <a:avLst/>
          </a:prstGeom>
          <a:noFill/>
        </p:spPr>
        <p:txBody>
          <a:bodyPr wrap="square" rtlCol="0">
            <a:spAutoFit/>
          </a:bodyPr>
          <a:lstStyle/>
          <a:p>
            <a:pPr algn="ctr"/>
            <a:r>
              <a:rPr lang="en-US" sz="1800" b="1" i="1">
                <a:effectLst/>
                <a:latin typeface="Roboto" panose="02000000000000000000" pitchFamily="2" charset="0"/>
                <a:ea typeface="Roboto" panose="02000000000000000000" pitchFamily="2" charset="0"/>
              </a:rPr>
              <a:t>Vĩnh Long, tháng 9 năm 2025</a:t>
            </a:r>
            <a:endParaRPr lang="vi-VN" sz="1800">
              <a:effectLst/>
              <a:latin typeface="Roboto" panose="02000000000000000000" pitchFamily="2" charset="0"/>
              <a:ea typeface="Roboto" panose="02000000000000000000" pitchFamily="2" charset="0"/>
            </a:endParaRPr>
          </a:p>
          <a:p>
            <a:pPr algn="ctr"/>
            <a:endParaRPr lang="vi-VN">
              <a:latin typeface="Roboto" panose="02000000000000000000" pitchFamily="2" charset="0"/>
              <a:ea typeface="Roboto" panose="02000000000000000000" pitchFamily="2" charset="0"/>
            </a:endParaRPr>
          </a:p>
        </p:txBody>
      </p:sp>
      <p:sp>
        <p:nvSpPr>
          <p:cNvPr id="7" name="Slide Number Placeholder 6">
            <a:extLst>
              <a:ext uri="{FF2B5EF4-FFF2-40B4-BE49-F238E27FC236}">
                <a16:creationId xmlns:a16="http://schemas.microsoft.com/office/drawing/2014/main" id="{24FB4693-BBFF-A64A-8D64-7A261A98B970}"/>
              </a:ext>
            </a:extLst>
          </p:cNvPr>
          <p:cNvSpPr>
            <a:spLocks noGrp="1"/>
          </p:cNvSpPr>
          <p:nvPr>
            <p:ph type="sldNum" sz="quarter" idx="12"/>
          </p:nvPr>
        </p:nvSpPr>
        <p:spPr/>
        <p:txBody>
          <a:bodyPr/>
          <a:lstStyle/>
          <a:p>
            <a:fld id="{E4B5E362-469B-43B9-A133-178F0BAD0EDC}" type="slidenum">
              <a:rPr lang="vi-VN" smtClean="0">
                <a:latin typeface="Roboto" panose="02000000000000000000" pitchFamily="2" charset="0"/>
                <a:ea typeface="Roboto" panose="02000000000000000000" pitchFamily="2" charset="0"/>
              </a:rPr>
              <a:t>1</a:t>
            </a:fld>
            <a:endParaRPr lang="vi-VN">
              <a:latin typeface="Roboto" panose="02000000000000000000" pitchFamily="2" charset="0"/>
              <a:ea typeface="Roboto" panose="02000000000000000000" pitchFamily="2" charset="0"/>
            </a:endParaRPr>
          </a:p>
        </p:txBody>
      </p:sp>
      <p:pic>
        <p:nvPicPr>
          <p:cNvPr id="5" name="Picture 4" descr="A blue and white logo&#10;&#10;AI-generated content may be incorrect.">
            <a:extLst>
              <a:ext uri="{FF2B5EF4-FFF2-40B4-BE49-F238E27FC236}">
                <a16:creationId xmlns:a16="http://schemas.microsoft.com/office/drawing/2014/main" id="{AD70C9C5-1F5D-358A-807A-6564E332482B}"/>
              </a:ext>
            </a:extLst>
          </p:cNvPr>
          <p:cNvPicPr>
            <a:picLocks noChangeAspect="1"/>
          </p:cNvPicPr>
          <p:nvPr/>
        </p:nvPicPr>
        <p:blipFill>
          <a:blip r:embed="rId2"/>
          <a:stretch>
            <a:fillRect/>
          </a:stretch>
        </p:blipFill>
        <p:spPr>
          <a:xfrm>
            <a:off x="5703022" y="1689552"/>
            <a:ext cx="785956" cy="785956"/>
          </a:xfrm>
          <a:prstGeom prst="rect">
            <a:avLst/>
          </a:prstGeom>
        </p:spPr>
      </p:pic>
    </p:spTree>
    <p:extLst>
      <p:ext uri="{BB962C8B-B14F-4D97-AF65-F5344CB8AC3E}">
        <p14:creationId xmlns:p14="http://schemas.microsoft.com/office/powerpoint/2010/main" val="169786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5999" y="1510439"/>
            <a:ext cx="4669613" cy="1688906"/>
          </a:xfrm>
        </p:spPr>
        <p:txBody>
          <a:bodyPr/>
          <a:lstStyle/>
          <a:p>
            <a:r>
              <a:rPr lang="en-US" sz="3500">
                <a:latin typeface="Posterama Text Black (Headings)"/>
              </a:rPr>
              <a:t>2. PHÂN TÍCH THIẾT KẾ HỆ THỐNG</a:t>
            </a:r>
            <a:endParaRPr lang="en-US" sz="3500" dirty="0">
              <a:latin typeface="Posterama Text Black (Headings)"/>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095999" y="3303494"/>
            <a:ext cx="4835237" cy="1637961"/>
          </a:xfrm>
        </p:spPr>
        <p:txBody>
          <a:bodyPr/>
          <a:lstStyle/>
          <a:p>
            <a:pPr lvl="0">
              <a:lnSpc>
                <a:spcPct val="150000"/>
              </a:lnSpc>
              <a:spcBef>
                <a:spcPts val="1200"/>
              </a:spcBef>
              <a:spcAft>
                <a:spcPts val="300"/>
              </a:spcAft>
            </a:pPr>
            <a:endParaRPr lang="en-US" sz="1800" b="1">
              <a:effectLst/>
              <a:latin typeface="Posterama Text Black (Headings)"/>
              <a:cs typeface="Arial" panose="020B0604020202020204" pitchFamily="34"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2" name="Footer Placeholder 3">
            <a:extLst>
              <a:ext uri="{FF2B5EF4-FFF2-40B4-BE49-F238E27FC236}">
                <a16:creationId xmlns:a16="http://schemas.microsoft.com/office/drawing/2014/main" id="{8C00B07B-4EB3-E2DF-FCFA-CBABF2F918FE}"/>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05EA-247D-7A56-6FE6-130F6425985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58812-E8B4-BDF2-2BD6-6B5F3570C072}"/>
              </a:ext>
            </a:extLst>
          </p:cNvPr>
          <p:cNvSpPr>
            <a:spLocks noGrp="1"/>
          </p:cNvSpPr>
          <p:nvPr>
            <p:ph type="sldNum" sz="quarter" idx="12"/>
          </p:nvPr>
        </p:nvSpPr>
        <p:spPr/>
        <p:txBody>
          <a:bodyPr/>
          <a:lstStyle/>
          <a:p>
            <a:fld id="{D5F9BE7B-8C6A-4521-AC0D-F4FAD6600991}" type="slidenum">
              <a:rPr lang="en-US" smtClean="0"/>
              <a:t>11</a:t>
            </a:fld>
            <a:endParaRPr lang="en-US"/>
          </a:p>
        </p:txBody>
      </p:sp>
      <p:sp>
        <p:nvSpPr>
          <p:cNvPr id="7" name="TextBox 6">
            <a:extLst>
              <a:ext uri="{FF2B5EF4-FFF2-40B4-BE49-F238E27FC236}">
                <a16:creationId xmlns:a16="http://schemas.microsoft.com/office/drawing/2014/main" id="{43E839F1-59AE-F9A3-34E2-4EEF3565FE64}"/>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Roboto" panose="02000000000000000000" pitchFamily="2" charset="0"/>
                <a:ea typeface="Roboto" panose="02000000000000000000" pitchFamily="2" charset="0"/>
              </a:rPr>
              <a:t>2.1 Mô hình</a:t>
            </a:r>
            <a:r>
              <a:rPr lang="en-US">
                <a:latin typeface="Roboto" panose="02000000000000000000" pitchFamily="2" charset="0"/>
                <a:ea typeface="Roboto" panose="02000000000000000000" pitchFamily="2" charset="0"/>
              </a:rPr>
              <a:t> thực thể kết hợp</a:t>
            </a:r>
            <a:endParaRPr lang="en-US" sz="1800">
              <a:effectLst/>
              <a:latin typeface="Roboto" panose="02000000000000000000" pitchFamily="2" charset="0"/>
              <a:ea typeface="Roboto" panose="02000000000000000000" pitchFamily="2" charset="0"/>
            </a:endParaRPr>
          </a:p>
        </p:txBody>
      </p:sp>
      <p:sp>
        <p:nvSpPr>
          <p:cNvPr id="8" name="Title 4">
            <a:extLst>
              <a:ext uri="{FF2B5EF4-FFF2-40B4-BE49-F238E27FC236}">
                <a16:creationId xmlns:a16="http://schemas.microsoft.com/office/drawing/2014/main" id="{A2E844C7-3C35-4059-E2A1-BF156E1D7C83}"/>
              </a:ext>
            </a:extLst>
          </p:cNvPr>
          <p:cNvSpPr txBox="1">
            <a:spLocks/>
          </p:cNvSpPr>
          <p:nvPr/>
        </p:nvSpPr>
        <p:spPr>
          <a:xfrm>
            <a:off x="239329" y="300529"/>
            <a:ext cx="6410851"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Posterama Text Black (Headings)"/>
              </a:rPr>
              <a:t>2. PHÂN TÍCH THIẾT KẾ HỆ THỐNG</a:t>
            </a:r>
            <a:endParaRPr lang="en-US" sz="3000" dirty="0"/>
          </a:p>
        </p:txBody>
      </p:sp>
      <p:sp>
        <p:nvSpPr>
          <p:cNvPr id="2" name="Footer Placeholder 3">
            <a:extLst>
              <a:ext uri="{FF2B5EF4-FFF2-40B4-BE49-F238E27FC236}">
                <a16:creationId xmlns:a16="http://schemas.microsoft.com/office/drawing/2014/main" id="{988D359B-F4C3-575C-A745-09E97FC89FC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06013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405E9-00BF-47E2-9B83-D30F2A78CE4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8C0E-8815-F60E-BA90-36FA511F6194}"/>
              </a:ext>
            </a:extLst>
          </p:cNvPr>
          <p:cNvSpPr>
            <a:spLocks noGrp="1"/>
          </p:cNvSpPr>
          <p:nvPr>
            <p:ph type="sldNum" sz="quarter" idx="12"/>
          </p:nvPr>
        </p:nvSpPr>
        <p:spPr/>
        <p:txBody>
          <a:bodyPr/>
          <a:lstStyle/>
          <a:p>
            <a:fld id="{D5F9BE7B-8C6A-4521-AC0D-F4FAD6600991}" type="slidenum">
              <a:rPr lang="en-US" smtClean="0"/>
              <a:t>12</a:t>
            </a:fld>
            <a:endParaRPr lang="en-US"/>
          </a:p>
        </p:txBody>
      </p:sp>
      <p:pic>
        <p:nvPicPr>
          <p:cNvPr id="8" name="Picture 7">
            <a:extLst>
              <a:ext uri="{FF2B5EF4-FFF2-40B4-BE49-F238E27FC236}">
                <a16:creationId xmlns:a16="http://schemas.microsoft.com/office/drawing/2014/main" id="{9BE79247-1B54-1123-D28B-B3A4C626AD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82" y="589915"/>
            <a:ext cx="12047568" cy="5678170"/>
          </a:xfrm>
          <a:prstGeom prst="rect">
            <a:avLst/>
          </a:prstGeom>
          <a:noFill/>
          <a:ln>
            <a:noFill/>
          </a:ln>
        </p:spPr>
      </p:pic>
    </p:spTree>
    <p:extLst>
      <p:ext uri="{BB962C8B-B14F-4D97-AF65-F5344CB8AC3E}">
        <p14:creationId xmlns:p14="http://schemas.microsoft.com/office/powerpoint/2010/main" val="3061053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fld id="{D5F9BE7B-8C6A-4521-AC0D-F4FAD6600991}" type="slidenum">
              <a:rPr lang="en-US" smtClean="0"/>
              <a:t>13</a:t>
            </a:fld>
            <a:endParaRPr lang="en-US"/>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Roboto" panose="02000000000000000000" pitchFamily="2" charset="0"/>
                <a:ea typeface="Roboto" panose="02000000000000000000" pitchFamily="2" charset="0"/>
              </a:rPr>
              <a:t>2.2 Mô hình</a:t>
            </a:r>
            <a:r>
              <a:rPr lang="en-US">
                <a:latin typeface="Roboto" panose="02000000000000000000" pitchFamily="2" charset="0"/>
                <a:ea typeface="Roboto" panose="02000000000000000000" pitchFamily="2" charset="0"/>
              </a:rPr>
              <a:t> vật lý</a:t>
            </a:r>
            <a:endParaRPr lang="en-US" sz="1800">
              <a:effectLst/>
              <a:latin typeface="Roboto" panose="02000000000000000000" pitchFamily="2" charset="0"/>
              <a:ea typeface="Roboto" panose="02000000000000000000" pitchFamily="2"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6410851"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Posterama Text Black (Headings)"/>
              </a:rPr>
              <a:t>2. PHÂN TÍCH THIẾT KẾ HỆ THỐNG</a:t>
            </a:r>
            <a:endParaRPr lang="en-US" sz="3000" dirty="0"/>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88108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p:txBody>
          <a:bodyPr/>
          <a:lstStyle/>
          <a:p>
            <a:fld id="{D5F9BE7B-8C6A-4521-AC0D-F4FAD6600991}" type="slidenum">
              <a:rPr lang="en-US" smtClean="0"/>
              <a:t>14</a:t>
            </a:fld>
            <a:endParaRPr lang="en-US"/>
          </a:p>
        </p:txBody>
      </p:sp>
      <p:pic>
        <p:nvPicPr>
          <p:cNvPr id="2" name="Picture 1">
            <a:extLst>
              <a:ext uri="{FF2B5EF4-FFF2-40B4-BE49-F238E27FC236}">
                <a16:creationId xmlns:a16="http://schemas.microsoft.com/office/drawing/2014/main" id="{CA1014EA-9DE8-DC64-4D40-F95C6C6B96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376557"/>
            <a:ext cx="12191999" cy="6104886"/>
          </a:xfrm>
          <a:prstGeom prst="rect">
            <a:avLst/>
          </a:prstGeom>
          <a:noFill/>
          <a:ln>
            <a:noFill/>
          </a:ln>
        </p:spPr>
      </p:pic>
    </p:spTree>
    <p:extLst>
      <p:ext uri="{BB962C8B-B14F-4D97-AF65-F5344CB8AC3E}">
        <p14:creationId xmlns:p14="http://schemas.microsoft.com/office/powerpoint/2010/main" val="113587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DB4B-67B9-195E-3A72-99D9F0CEC3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6516E-8AA3-2400-CCAF-8631E09FAC69}"/>
              </a:ext>
            </a:extLst>
          </p:cNvPr>
          <p:cNvSpPr>
            <a:spLocks noGrp="1"/>
          </p:cNvSpPr>
          <p:nvPr>
            <p:ph type="sldNum" sz="quarter" idx="12"/>
          </p:nvPr>
        </p:nvSpPr>
        <p:spPr/>
        <p:txBody>
          <a:bodyPr/>
          <a:lstStyle/>
          <a:p>
            <a:fld id="{D5F9BE7B-8C6A-4521-AC0D-F4FAD6600991}" type="slidenum">
              <a:rPr lang="en-US" smtClean="0"/>
              <a:t>15</a:t>
            </a:fld>
            <a:endParaRPr lang="en-US"/>
          </a:p>
        </p:txBody>
      </p:sp>
      <p:sp>
        <p:nvSpPr>
          <p:cNvPr id="7" name="TextBox 6">
            <a:extLst>
              <a:ext uri="{FF2B5EF4-FFF2-40B4-BE49-F238E27FC236}">
                <a16:creationId xmlns:a16="http://schemas.microsoft.com/office/drawing/2014/main" id="{5B4061A7-A0B9-012A-3F5B-0561034CCA9B}"/>
              </a:ext>
            </a:extLst>
          </p:cNvPr>
          <p:cNvSpPr txBox="1"/>
          <p:nvPr/>
        </p:nvSpPr>
        <p:spPr>
          <a:xfrm>
            <a:off x="583511" y="943615"/>
            <a:ext cx="3638866" cy="458074"/>
          </a:xfrm>
          <a:prstGeom prst="rect">
            <a:avLst/>
          </a:prstGeom>
          <a:noFill/>
        </p:spPr>
        <p:txBody>
          <a:bodyPr wrap="square">
            <a:spAutoFit/>
          </a:bodyPr>
          <a:lstStyle/>
          <a:p>
            <a:pPr>
              <a:lnSpc>
                <a:spcPct val="150000"/>
              </a:lnSpc>
            </a:pPr>
            <a:r>
              <a:rPr lang="en-US" sz="1800">
                <a:effectLst/>
                <a:latin typeface="Roboto" panose="02000000000000000000" pitchFamily="2" charset="0"/>
                <a:ea typeface="Roboto" panose="02000000000000000000" pitchFamily="2" charset="0"/>
              </a:rPr>
              <a:t>2.3 </a:t>
            </a:r>
            <a:r>
              <a:rPr lang="en-US">
                <a:latin typeface="Roboto" panose="02000000000000000000" pitchFamily="2" charset="0"/>
                <a:ea typeface="Roboto" panose="02000000000000000000" pitchFamily="2" charset="0"/>
              </a:rPr>
              <a:t>Lược đồ cơ sở dữ liệu</a:t>
            </a:r>
            <a:endParaRPr lang="en-US" sz="1800">
              <a:effectLst/>
              <a:latin typeface="Roboto" panose="02000000000000000000" pitchFamily="2" charset="0"/>
              <a:ea typeface="Roboto" panose="02000000000000000000" pitchFamily="2" charset="0"/>
            </a:endParaRPr>
          </a:p>
        </p:txBody>
      </p:sp>
      <p:sp>
        <p:nvSpPr>
          <p:cNvPr id="8" name="Title 4">
            <a:extLst>
              <a:ext uri="{FF2B5EF4-FFF2-40B4-BE49-F238E27FC236}">
                <a16:creationId xmlns:a16="http://schemas.microsoft.com/office/drawing/2014/main" id="{6D801FD2-5377-AA2E-58D3-6DF272521C24}"/>
              </a:ext>
            </a:extLst>
          </p:cNvPr>
          <p:cNvSpPr txBox="1">
            <a:spLocks/>
          </p:cNvSpPr>
          <p:nvPr/>
        </p:nvSpPr>
        <p:spPr>
          <a:xfrm>
            <a:off x="239329" y="300529"/>
            <a:ext cx="6410851"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200">
                <a:latin typeface="Posterama Text Black (Headings)"/>
              </a:rPr>
              <a:t>2. PHÂN TÍCH THIẾT KẾ HỆ THỐNG</a:t>
            </a:r>
            <a:endParaRPr lang="en-US" sz="3000" dirty="0"/>
          </a:p>
        </p:txBody>
      </p:sp>
      <p:sp>
        <p:nvSpPr>
          <p:cNvPr id="2" name="Footer Placeholder 3">
            <a:extLst>
              <a:ext uri="{FF2B5EF4-FFF2-40B4-BE49-F238E27FC236}">
                <a16:creationId xmlns:a16="http://schemas.microsoft.com/office/drawing/2014/main" id="{1B7721D3-70C4-6637-452B-3A33A68E7F4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233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5CE3-B2ED-FB1A-D0BC-D9E3DCC44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C1E20C-EB60-DA8A-85E4-0A33B97A5105}"/>
              </a:ext>
            </a:extLst>
          </p:cNvPr>
          <p:cNvSpPr>
            <a:spLocks noGrp="1"/>
          </p:cNvSpPr>
          <p:nvPr>
            <p:ph type="sldNum" sz="quarter" idx="12"/>
          </p:nvPr>
        </p:nvSpPr>
        <p:spPr>
          <a:xfrm>
            <a:off x="11462103" y="6338570"/>
            <a:ext cx="458592" cy="365125"/>
          </a:xfrm>
        </p:spPr>
        <p:txBody>
          <a:bodyPr/>
          <a:lstStyle/>
          <a:p>
            <a:fld id="{D5F9BE7B-8C6A-4521-AC0D-F4FAD6600991}" type="slidenum">
              <a:rPr lang="en-US" smtClean="0"/>
              <a:t>16</a:t>
            </a:fld>
            <a:endParaRPr lang="en-US"/>
          </a:p>
        </p:txBody>
      </p:sp>
      <p:pic>
        <p:nvPicPr>
          <p:cNvPr id="3" name="Picture 2">
            <a:extLst>
              <a:ext uri="{FF2B5EF4-FFF2-40B4-BE49-F238E27FC236}">
                <a16:creationId xmlns:a16="http://schemas.microsoft.com/office/drawing/2014/main" id="{8C87F651-D28F-EA76-9AD7-73D852D1A6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 y="154305"/>
            <a:ext cx="11112500" cy="6265545"/>
          </a:xfrm>
          <a:prstGeom prst="rect">
            <a:avLst/>
          </a:prstGeom>
        </p:spPr>
      </p:pic>
    </p:spTree>
    <p:extLst>
      <p:ext uri="{BB962C8B-B14F-4D97-AF65-F5344CB8AC3E}">
        <p14:creationId xmlns:p14="http://schemas.microsoft.com/office/powerpoint/2010/main" val="114071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1671-C57D-7AFE-B96D-F8766E3E66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D761604-8FC3-573E-EC3E-765D158D248F}"/>
              </a:ext>
            </a:extLst>
          </p:cNvPr>
          <p:cNvSpPr>
            <a:spLocks noGrp="1"/>
          </p:cNvSpPr>
          <p:nvPr>
            <p:ph type="title"/>
          </p:nvPr>
        </p:nvSpPr>
        <p:spPr>
          <a:xfrm>
            <a:off x="5460998" y="2404409"/>
            <a:ext cx="6388101" cy="877486"/>
          </a:xfrm>
        </p:spPr>
        <p:txBody>
          <a:bodyPr/>
          <a:lstStyle/>
          <a:p>
            <a:r>
              <a:rPr lang="en-US" sz="3500">
                <a:latin typeface="Posterama Text Black (Headings)"/>
              </a:rPr>
              <a:t>3. THỰC HIỆN HÓA NGHIÊN CỨU</a:t>
            </a:r>
            <a:endParaRPr lang="en-US" sz="3500" dirty="0">
              <a:latin typeface="Posterama Text Black (Headings)"/>
            </a:endParaRPr>
          </a:p>
        </p:txBody>
      </p:sp>
      <p:sp>
        <p:nvSpPr>
          <p:cNvPr id="5" name="Slide Number Placeholder 4">
            <a:extLst>
              <a:ext uri="{FF2B5EF4-FFF2-40B4-BE49-F238E27FC236}">
                <a16:creationId xmlns:a16="http://schemas.microsoft.com/office/drawing/2014/main" id="{E8F38F8D-5438-F5B7-1F5A-A1D6958A039B}"/>
              </a:ext>
            </a:extLst>
          </p:cNvPr>
          <p:cNvSpPr>
            <a:spLocks noGrp="1"/>
          </p:cNvSpPr>
          <p:nvPr>
            <p:ph type="sldNum" sz="quarter" idx="31"/>
          </p:nvPr>
        </p:nvSpPr>
        <p:spPr/>
        <p:txBody>
          <a:bodyPr/>
          <a:lstStyle/>
          <a:p>
            <a:fld id="{47FEACEE-25B4-4A2D-B147-27296E36371D}" type="slidenum">
              <a:rPr lang="en-US" altLang="zh-CN" noProof="0" smtClean="0"/>
              <a:pPr/>
              <a:t>17</a:t>
            </a:fld>
            <a:endParaRPr lang="en-US" altLang="zh-CN" noProof="0" dirty="0"/>
          </a:p>
        </p:txBody>
      </p:sp>
      <p:sp>
        <p:nvSpPr>
          <p:cNvPr id="3" name="Footer Placeholder 3">
            <a:extLst>
              <a:ext uri="{FF2B5EF4-FFF2-40B4-BE49-F238E27FC236}">
                <a16:creationId xmlns:a16="http://schemas.microsoft.com/office/drawing/2014/main" id="{05C52D7F-4AD7-AF1A-6C3A-F06DB7A3EDA9}"/>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62793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85AD-C548-D99B-C63A-1C16852F36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F1F42E-B967-4F01-DA96-11C877630FDA}"/>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6" name="Title 5">
            <a:extLst>
              <a:ext uri="{FF2B5EF4-FFF2-40B4-BE49-F238E27FC236}">
                <a16:creationId xmlns:a16="http://schemas.microsoft.com/office/drawing/2014/main" id="{63BEFE1A-AAF0-4BE8-AD41-893C5E1FB4ED}"/>
              </a:ext>
            </a:extLst>
          </p:cNvPr>
          <p:cNvSpPr>
            <a:spLocks noGrp="1"/>
          </p:cNvSpPr>
          <p:nvPr>
            <p:ph type="title"/>
          </p:nvPr>
        </p:nvSpPr>
        <p:spPr>
          <a:xfrm>
            <a:off x="403950" y="210830"/>
            <a:ext cx="4966448" cy="694605"/>
          </a:xfrm>
        </p:spPr>
        <p:txBody>
          <a:bodyPr/>
          <a:lstStyle/>
          <a:p>
            <a:r>
              <a:rPr lang="en-US" sz="2000">
                <a:latin typeface="Posterama Text Black (Headings)"/>
              </a:rPr>
              <a:t>3. THỰC HIỆN HÓA NGHIÊN CỨU</a:t>
            </a:r>
            <a:endParaRPr lang="en-US" sz="2000" dirty="0">
              <a:latin typeface="Posterama Text Black (Headings)"/>
            </a:endParaRPr>
          </a:p>
        </p:txBody>
      </p:sp>
      <p:sp>
        <p:nvSpPr>
          <p:cNvPr id="9" name="TextBox 8">
            <a:extLst>
              <a:ext uri="{FF2B5EF4-FFF2-40B4-BE49-F238E27FC236}">
                <a16:creationId xmlns:a16="http://schemas.microsoft.com/office/drawing/2014/main" id="{90CC04CB-8F9B-EB90-1AD2-6E3BF0BDFBA2}"/>
              </a:ext>
            </a:extLst>
          </p:cNvPr>
          <p:cNvSpPr txBox="1"/>
          <p:nvPr/>
        </p:nvSpPr>
        <p:spPr>
          <a:xfrm>
            <a:off x="675579" y="725589"/>
            <a:ext cx="9403439" cy="789960"/>
          </a:xfrm>
          <a:prstGeom prst="rect">
            <a:avLst/>
          </a:prstGeom>
          <a:noFill/>
        </p:spPr>
        <p:txBody>
          <a:bodyPr wrap="square">
            <a:spAutoFit/>
          </a:bodyPr>
          <a:lstStyle/>
          <a:p>
            <a:pPr lvl="1">
              <a:lnSpc>
                <a:spcPct val="150000"/>
              </a:lnSpc>
            </a:pPr>
            <a:r>
              <a:rPr lang="en-US" sz="1600" b="1">
                <a:effectLst/>
                <a:latin typeface="Roboto" panose="02000000000000000000" pitchFamily="2" charset="0"/>
                <a:ea typeface="Roboto" panose="02000000000000000000" pitchFamily="2" charset="0"/>
              </a:rPr>
              <a:t>3.1 Giao diện trang chủ</a:t>
            </a:r>
            <a:endParaRPr lang="en-US" sz="1600">
              <a:effectLst/>
              <a:latin typeface="Roboto" panose="02000000000000000000" pitchFamily="2" charset="0"/>
              <a:ea typeface="Roboto" panose="02000000000000000000" pitchFamily="2" charset="0"/>
            </a:endParaRPr>
          </a:p>
          <a:p>
            <a:pPr algn="just">
              <a:lnSpc>
                <a:spcPct val="150000"/>
              </a:lnSpc>
            </a:pPr>
            <a:r>
              <a:rPr lang="en-US" sz="1600">
                <a:effectLst/>
                <a:latin typeface="Roboto" panose="02000000000000000000" pitchFamily="2" charset="0"/>
                <a:ea typeface="Roboto" panose="02000000000000000000" pitchFamily="2" charset="0"/>
              </a:rPr>
              <a:t>Giao diện trang chủ của website sẽ giới thiệu văn hóa gốm sứ.</a:t>
            </a:r>
          </a:p>
        </p:txBody>
      </p:sp>
      <p:sp>
        <p:nvSpPr>
          <p:cNvPr id="3" name="Footer Placeholder 3">
            <a:extLst>
              <a:ext uri="{FF2B5EF4-FFF2-40B4-BE49-F238E27FC236}">
                <a16:creationId xmlns:a16="http://schemas.microsoft.com/office/drawing/2014/main" id="{4E3B2531-4EF6-B86A-F187-4FEBC66F9C60}"/>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6650A108-9682-710E-9F76-D2F2578BA6B7}"/>
              </a:ext>
            </a:extLst>
          </p:cNvPr>
          <p:cNvPicPr>
            <a:picLocks noChangeAspect="1"/>
          </p:cNvPicPr>
          <p:nvPr/>
        </p:nvPicPr>
        <p:blipFill>
          <a:blip r:embed="rId2"/>
          <a:stretch>
            <a:fillRect/>
          </a:stretch>
        </p:blipFill>
        <p:spPr>
          <a:xfrm>
            <a:off x="1003300" y="1600010"/>
            <a:ext cx="9474200" cy="4666397"/>
          </a:xfrm>
          <a:prstGeom prst="rect">
            <a:avLst/>
          </a:prstGeom>
        </p:spPr>
      </p:pic>
    </p:spTree>
    <p:extLst>
      <p:ext uri="{BB962C8B-B14F-4D97-AF65-F5344CB8AC3E}">
        <p14:creationId xmlns:p14="http://schemas.microsoft.com/office/powerpoint/2010/main" val="1422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63CCC-BC67-2ED3-8FCE-BDE79340A8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DFF973-2834-8D93-211E-E9FF8BB9C579}"/>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6" name="Title 5">
            <a:extLst>
              <a:ext uri="{FF2B5EF4-FFF2-40B4-BE49-F238E27FC236}">
                <a16:creationId xmlns:a16="http://schemas.microsoft.com/office/drawing/2014/main" id="{A26C85D0-431E-B686-7480-68E040EA2563}"/>
              </a:ext>
            </a:extLst>
          </p:cNvPr>
          <p:cNvSpPr>
            <a:spLocks noGrp="1"/>
          </p:cNvSpPr>
          <p:nvPr>
            <p:ph type="title"/>
          </p:nvPr>
        </p:nvSpPr>
        <p:spPr>
          <a:xfrm>
            <a:off x="403950" y="210830"/>
            <a:ext cx="4966448" cy="694605"/>
          </a:xfrm>
        </p:spPr>
        <p:txBody>
          <a:bodyPr/>
          <a:lstStyle/>
          <a:p>
            <a:r>
              <a:rPr lang="en-US" sz="2000">
                <a:latin typeface="Posterama Text Black (Headings)"/>
              </a:rPr>
              <a:t>3. THỰC HIỆN HÓA NGHIÊN CỨU</a:t>
            </a:r>
            <a:endParaRPr lang="en-US" sz="2000" dirty="0">
              <a:latin typeface="Posterama Text Black (Headings)"/>
            </a:endParaRPr>
          </a:p>
        </p:txBody>
      </p:sp>
      <p:sp>
        <p:nvSpPr>
          <p:cNvPr id="9" name="TextBox 8">
            <a:extLst>
              <a:ext uri="{FF2B5EF4-FFF2-40B4-BE49-F238E27FC236}">
                <a16:creationId xmlns:a16="http://schemas.microsoft.com/office/drawing/2014/main" id="{80F7D2B3-3956-654B-B64C-ED291BADE6E9}"/>
              </a:ext>
            </a:extLst>
          </p:cNvPr>
          <p:cNvSpPr txBox="1"/>
          <p:nvPr/>
        </p:nvSpPr>
        <p:spPr>
          <a:xfrm>
            <a:off x="233083" y="725589"/>
            <a:ext cx="9845936" cy="830227"/>
          </a:xfrm>
          <a:prstGeom prst="rect">
            <a:avLst/>
          </a:prstGeom>
          <a:noFill/>
        </p:spPr>
        <p:txBody>
          <a:bodyPr wrap="square">
            <a:spAutoFit/>
          </a:bodyPr>
          <a:lstStyle/>
          <a:p>
            <a:pPr lvl="1">
              <a:lnSpc>
                <a:spcPct val="150000"/>
              </a:lnSpc>
            </a:pPr>
            <a:r>
              <a:rPr lang="en-US" sz="1600" b="1">
                <a:effectLst/>
                <a:latin typeface="Roboto" panose="02000000000000000000" pitchFamily="2" charset="0"/>
                <a:ea typeface="Roboto" panose="02000000000000000000" pitchFamily="2" charset="0"/>
              </a:rPr>
              <a:t>3.2 </a:t>
            </a:r>
            <a:r>
              <a:rPr lang="en-US" sz="1600" b="1">
                <a:latin typeface="Roboto" panose="02000000000000000000" pitchFamily="2" charset="0"/>
                <a:ea typeface="Roboto" panose="02000000000000000000" pitchFamily="2" charset="0"/>
              </a:rPr>
              <a:t>Sản phẩm công ty </a:t>
            </a:r>
          </a:p>
          <a:p>
            <a:pPr lvl="1">
              <a:lnSpc>
                <a:spcPct val="150000"/>
              </a:lnSpc>
            </a:pPr>
            <a:r>
              <a:rPr lang="en-US" sz="1800">
                <a:effectLst/>
                <a:latin typeface="Times New Roman" panose="02020603050405020304" pitchFamily="18" charset="0"/>
                <a:ea typeface="Times New Roman" panose="02020603050405020304" pitchFamily="18" charset="0"/>
              </a:rPr>
              <a:t>Giao diện sản phẩm gốm sứ của các công ty.</a:t>
            </a:r>
            <a:endParaRPr lang="en-US" sz="1600">
              <a:effectLst/>
              <a:latin typeface="Roboto" panose="02000000000000000000" pitchFamily="2" charset="0"/>
              <a:ea typeface="Roboto" panose="02000000000000000000" pitchFamily="2" charset="0"/>
            </a:endParaRPr>
          </a:p>
        </p:txBody>
      </p:sp>
      <p:sp>
        <p:nvSpPr>
          <p:cNvPr id="2" name="Footer Placeholder 3">
            <a:extLst>
              <a:ext uri="{FF2B5EF4-FFF2-40B4-BE49-F238E27FC236}">
                <a16:creationId xmlns:a16="http://schemas.microsoft.com/office/drawing/2014/main" id="{6C2DE2C6-9E65-4544-63B9-E516122B711A}"/>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A7D8767B-C5E9-B4AE-C32D-1E89D4F760C2}"/>
              </a:ext>
            </a:extLst>
          </p:cNvPr>
          <p:cNvPicPr>
            <a:picLocks noChangeAspect="1"/>
          </p:cNvPicPr>
          <p:nvPr/>
        </p:nvPicPr>
        <p:blipFill>
          <a:blip r:embed="rId2"/>
          <a:stretch>
            <a:fillRect/>
          </a:stretch>
        </p:blipFill>
        <p:spPr>
          <a:xfrm>
            <a:off x="1270000" y="1747838"/>
            <a:ext cx="9043210" cy="4470082"/>
          </a:xfrm>
          <a:prstGeom prst="rect">
            <a:avLst/>
          </a:prstGeom>
        </p:spPr>
      </p:pic>
    </p:spTree>
    <p:extLst>
      <p:ext uri="{BB962C8B-B14F-4D97-AF65-F5344CB8AC3E}">
        <p14:creationId xmlns:p14="http://schemas.microsoft.com/office/powerpoint/2010/main" val="409116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5724-DD81-6990-7D94-CA8C916F5E55}"/>
              </a:ext>
            </a:extLst>
          </p:cNvPr>
          <p:cNvSpPr>
            <a:spLocks noGrp="1"/>
          </p:cNvSpPr>
          <p:nvPr>
            <p:ph type="title"/>
          </p:nvPr>
        </p:nvSpPr>
        <p:spPr>
          <a:xfrm>
            <a:off x="1465714" y="1980576"/>
            <a:ext cx="5257793" cy="2057441"/>
          </a:xfrm>
        </p:spPr>
        <p:txBody>
          <a:bodyPr/>
          <a:lstStyle/>
          <a:p>
            <a:pPr algn="ctr">
              <a:lnSpc>
                <a:spcPct val="115000"/>
              </a:lnSpc>
            </a:pPr>
            <a:r>
              <a:rPr lang="en-US" sz="2200" b="1">
                <a:effectLst/>
                <a:latin typeface="Roboto" panose="02000000000000000000" pitchFamily="2" charset="0"/>
                <a:ea typeface="Roboto" panose="02000000000000000000" pitchFamily="2" charset="0"/>
              </a:rPr>
              <a:t>XÂY DỰNG HỆ THỐNG QUẢN LÝ </a:t>
            </a:r>
            <a:br>
              <a:rPr lang="en-US" sz="2200">
                <a:effectLst/>
                <a:latin typeface="Roboto" panose="02000000000000000000" pitchFamily="2" charset="0"/>
                <a:ea typeface="Roboto" panose="02000000000000000000" pitchFamily="2" charset="0"/>
              </a:rPr>
            </a:br>
            <a:r>
              <a:rPr lang="en-US" sz="2200" b="1">
                <a:effectLst/>
                <a:latin typeface="Roboto" panose="02000000000000000000" pitchFamily="2" charset="0"/>
                <a:ea typeface="Roboto" panose="02000000000000000000" pitchFamily="2" charset="0"/>
              </a:rPr>
              <a:t>CHUỖI CUNG ỨNG NGÀNH GỐM SỨ </a:t>
            </a:r>
            <a:br>
              <a:rPr lang="en-US" sz="2200" b="1">
                <a:effectLst/>
                <a:latin typeface="Roboto" panose="02000000000000000000" pitchFamily="2" charset="0"/>
                <a:ea typeface="Roboto" panose="02000000000000000000" pitchFamily="2" charset="0"/>
              </a:rPr>
            </a:br>
            <a:r>
              <a:rPr lang="en-US" sz="2200" b="1">
                <a:effectLst/>
                <a:latin typeface="Roboto" panose="02000000000000000000" pitchFamily="2" charset="0"/>
                <a:ea typeface="Roboto" panose="02000000000000000000" pitchFamily="2" charset="0"/>
              </a:rPr>
              <a:t>VIỆT NAM</a:t>
            </a:r>
            <a:endParaRPr lang="en-US" sz="2200">
              <a:effectLst/>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E301D76E-59FD-5F9B-8746-903ADF495825}"/>
              </a:ext>
            </a:extLst>
          </p:cNvPr>
          <p:cNvSpPr>
            <a:spLocks noGrp="1"/>
          </p:cNvSpPr>
          <p:nvPr>
            <p:ph type="body" sz="quarter" idx="28"/>
          </p:nvPr>
        </p:nvSpPr>
        <p:spPr>
          <a:xfrm>
            <a:off x="1592400" y="4205986"/>
            <a:ext cx="2907881" cy="760288"/>
          </a:xfrm>
        </p:spPr>
        <p:txBody>
          <a:bodyPr/>
          <a:lstStyle/>
          <a:p>
            <a:r>
              <a:rPr lang="en-US" dirty="0" err="1">
                <a:latin typeface="Posterama Text Black (Headings)"/>
                <a:cs typeface="Times New Roman" panose="02020603050405020304" pitchFamily="18" charset="0"/>
              </a:rPr>
              <a:t>Sử</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dụng</a:t>
            </a:r>
            <a:r>
              <a:rPr lang="en-US" dirty="0">
                <a:latin typeface="Posterama Text Black (Headings)"/>
                <a:cs typeface="Times New Roman" panose="02020603050405020304" pitchFamily="18" charset="0"/>
              </a:rPr>
              <a:t> </a:t>
            </a:r>
            <a:r>
              <a:rPr lang="en-US" dirty="0" err="1">
                <a:latin typeface="Posterama Text Black (Headings)"/>
                <a:cs typeface="Times New Roman" panose="02020603050405020304" pitchFamily="18" charset="0"/>
              </a:rPr>
              <a:t>Reactjs</a:t>
            </a:r>
            <a:r>
              <a:rPr lang="en-US">
                <a:latin typeface="Posterama Text Black (Headings)"/>
                <a:cs typeface="Times New Roman" panose="02020603050405020304" pitchFamily="18" charset="0"/>
              </a:rPr>
              <a:t>, Nodejs </a:t>
            </a:r>
            <a:r>
              <a:rPr lang="en-US" dirty="0" err="1">
                <a:latin typeface="Posterama Text Black (Headings)"/>
                <a:cs typeface="Times New Roman" panose="02020603050405020304" pitchFamily="18" charset="0"/>
              </a:rPr>
              <a:t>và</a:t>
            </a:r>
            <a:r>
              <a:rPr lang="en-US" dirty="0">
                <a:latin typeface="Posterama Text Black (Headings)"/>
                <a:cs typeface="Times New Roman" panose="02020603050405020304" pitchFamily="18" charset="0"/>
              </a:rPr>
              <a:t> MySQL</a:t>
            </a:r>
          </a:p>
        </p:txBody>
      </p:sp>
      <p:sp>
        <p:nvSpPr>
          <p:cNvPr id="4" name="Footer Placeholder 3">
            <a:extLst>
              <a:ext uri="{FF2B5EF4-FFF2-40B4-BE49-F238E27FC236}">
                <a16:creationId xmlns:a16="http://schemas.microsoft.com/office/drawing/2014/main" id="{E6D1F995-917F-BA2A-B3E9-92C1C77CF5B6}"/>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9" name="Picture 8" descr="A group of vases and a cup&#10;&#10;AI-generated content may be incorrect.">
            <a:extLst>
              <a:ext uri="{FF2B5EF4-FFF2-40B4-BE49-F238E27FC236}">
                <a16:creationId xmlns:a16="http://schemas.microsoft.com/office/drawing/2014/main" id="{730171E9-4AFB-8FC5-1173-15A9F49FDA8F}"/>
              </a:ext>
            </a:extLst>
          </p:cNvPr>
          <p:cNvPicPr>
            <a:picLocks noChangeAspect="1"/>
          </p:cNvPicPr>
          <p:nvPr/>
        </p:nvPicPr>
        <p:blipFill>
          <a:blip r:embed="rId2"/>
          <a:stretch>
            <a:fillRect/>
          </a:stretch>
        </p:blipFill>
        <p:spPr>
          <a:xfrm>
            <a:off x="7461555" y="1398711"/>
            <a:ext cx="3803345" cy="3803345"/>
          </a:xfrm>
          <a:prstGeom prst="rect">
            <a:avLst/>
          </a:prstGeom>
        </p:spPr>
      </p:pic>
    </p:spTree>
    <p:extLst>
      <p:ext uri="{BB962C8B-B14F-4D97-AF65-F5344CB8AC3E}">
        <p14:creationId xmlns:p14="http://schemas.microsoft.com/office/powerpoint/2010/main" val="401795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DBF5-AEB8-8130-B590-97D090C33B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2F9600-8522-4ED5-88CE-12237C630CDF}"/>
              </a:ext>
            </a:extLst>
          </p:cNvPr>
          <p:cNvSpPr>
            <a:spLocks noGrp="1"/>
          </p:cNvSpPr>
          <p:nvPr>
            <p:ph type="title"/>
          </p:nvPr>
        </p:nvSpPr>
        <p:spPr>
          <a:xfrm>
            <a:off x="6095999" y="1510439"/>
            <a:ext cx="5844989" cy="1688906"/>
          </a:xfrm>
        </p:spPr>
        <p:txBody>
          <a:bodyPr/>
          <a:lstStyle/>
          <a:p>
            <a:r>
              <a:rPr lang="en-US" sz="3500">
                <a:latin typeface="Posterama Text Black (Headings)"/>
              </a:rPr>
              <a:t>4. KẾT LUẬN VÀ PHÁT TRIỂN</a:t>
            </a:r>
            <a:endParaRPr lang="en-US" sz="3500" dirty="0">
              <a:latin typeface="Posterama Text Black (Headings)"/>
            </a:endParaRPr>
          </a:p>
        </p:txBody>
      </p:sp>
      <p:sp>
        <p:nvSpPr>
          <p:cNvPr id="11" name="Text Placeholder 10">
            <a:extLst>
              <a:ext uri="{FF2B5EF4-FFF2-40B4-BE49-F238E27FC236}">
                <a16:creationId xmlns:a16="http://schemas.microsoft.com/office/drawing/2014/main" id="{D0A81097-74C5-5174-C976-6886B7492C22}"/>
              </a:ext>
            </a:extLst>
          </p:cNvPr>
          <p:cNvSpPr>
            <a:spLocks noGrp="1"/>
          </p:cNvSpPr>
          <p:nvPr>
            <p:ph type="body" sz="quarter" idx="29"/>
          </p:nvPr>
        </p:nvSpPr>
        <p:spPr>
          <a:xfrm>
            <a:off x="6320116" y="3294529"/>
            <a:ext cx="5620872" cy="1637961"/>
          </a:xfrm>
        </p:spPr>
        <p:txBody>
          <a:bodyPr/>
          <a:lstStyle/>
          <a:p>
            <a:pPr lvl="0">
              <a:lnSpc>
                <a:spcPct val="150000"/>
              </a:lnSpc>
              <a:spcBef>
                <a:spcPts val="1200"/>
              </a:spcBef>
              <a:spcAft>
                <a:spcPts val="300"/>
              </a:spcAft>
            </a:pPr>
            <a:r>
              <a:rPr lang="en-US" sz="1800" b="1">
                <a:effectLst/>
                <a:latin typeface="Posterama Text Black (Headings)"/>
                <a:cs typeface="Arial" panose="020B0604020202020204" pitchFamily="34" charset="0"/>
              </a:rPr>
              <a:t>Kết quả đạt được, nhược điểm, hướng phát triển.</a:t>
            </a:r>
          </a:p>
        </p:txBody>
      </p:sp>
      <p:sp>
        <p:nvSpPr>
          <p:cNvPr id="5" name="Slide Number Placeholder 4">
            <a:extLst>
              <a:ext uri="{FF2B5EF4-FFF2-40B4-BE49-F238E27FC236}">
                <a16:creationId xmlns:a16="http://schemas.microsoft.com/office/drawing/2014/main" id="{4EFEFBC4-6010-CB6F-95AC-F1771A2DC5B5}"/>
              </a:ext>
            </a:extLst>
          </p:cNvPr>
          <p:cNvSpPr>
            <a:spLocks noGrp="1"/>
          </p:cNvSpPr>
          <p:nvPr>
            <p:ph type="sldNum" sz="quarter" idx="31"/>
          </p:nvPr>
        </p:nvSpPr>
        <p:spPr/>
        <p:txBody>
          <a:bodyPr/>
          <a:lstStyle/>
          <a:p>
            <a:fld id="{47FEACEE-25B4-4A2D-B147-27296E36371D}" type="slidenum">
              <a:rPr lang="en-US" altLang="zh-CN" noProof="0" smtClean="0"/>
              <a:pPr/>
              <a:t>20</a:t>
            </a:fld>
            <a:endParaRPr lang="en-US" altLang="zh-CN" noProof="0" dirty="0"/>
          </a:p>
        </p:txBody>
      </p:sp>
      <p:sp>
        <p:nvSpPr>
          <p:cNvPr id="3" name="Footer Placeholder 3">
            <a:extLst>
              <a:ext uri="{FF2B5EF4-FFF2-40B4-BE49-F238E27FC236}">
                <a16:creationId xmlns:a16="http://schemas.microsoft.com/office/drawing/2014/main" id="{801BFFA6-85E3-852E-0196-A835C3BA1C6C}"/>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8269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22D0C-9E73-2BA4-9259-B6BF9CF4E99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13E9E6-7248-2C7A-0844-556767879334}"/>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6" name="Title 5">
            <a:extLst>
              <a:ext uri="{FF2B5EF4-FFF2-40B4-BE49-F238E27FC236}">
                <a16:creationId xmlns:a16="http://schemas.microsoft.com/office/drawing/2014/main" id="{860AA379-73FD-77CE-B490-B4687810966F}"/>
              </a:ext>
            </a:extLst>
          </p:cNvPr>
          <p:cNvSpPr>
            <a:spLocks noGrp="1"/>
          </p:cNvSpPr>
          <p:nvPr>
            <p:ph type="title"/>
          </p:nvPr>
        </p:nvSpPr>
        <p:spPr>
          <a:xfrm>
            <a:off x="403950" y="210830"/>
            <a:ext cx="4966448" cy="694605"/>
          </a:xfrm>
        </p:spPr>
        <p:txBody>
          <a:bodyPr/>
          <a:lstStyle/>
          <a:p>
            <a:r>
              <a:rPr lang="en-US" sz="2000">
                <a:latin typeface="Posterama Text Black (Headings)"/>
              </a:rPr>
              <a:t>4. KẾT LUẬN VÀ PHÁT TRIỂN</a:t>
            </a:r>
            <a:endParaRPr lang="en-US" sz="2000" dirty="0">
              <a:latin typeface="Posterama Text Black (Headings)"/>
            </a:endParaRPr>
          </a:p>
        </p:txBody>
      </p:sp>
      <p:sp>
        <p:nvSpPr>
          <p:cNvPr id="9" name="TextBox 8">
            <a:extLst>
              <a:ext uri="{FF2B5EF4-FFF2-40B4-BE49-F238E27FC236}">
                <a16:creationId xmlns:a16="http://schemas.microsoft.com/office/drawing/2014/main" id="{3CE6766E-3E37-B480-CEF2-F8B0AB8C710A}"/>
              </a:ext>
            </a:extLst>
          </p:cNvPr>
          <p:cNvSpPr txBox="1"/>
          <p:nvPr/>
        </p:nvSpPr>
        <p:spPr>
          <a:xfrm>
            <a:off x="636494" y="818596"/>
            <a:ext cx="5459506" cy="789960"/>
          </a:xfrm>
          <a:prstGeom prst="rect">
            <a:avLst/>
          </a:prstGeom>
          <a:noFill/>
        </p:spPr>
        <p:txBody>
          <a:bodyPr wrap="square">
            <a:spAutoFit/>
          </a:bodyPr>
          <a:lstStyle/>
          <a:p>
            <a:pPr>
              <a:lnSpc>
                <a:spcPct val="150000"/>
              </a:lnSpc>
            </a:pPr>
            <a:r>
              <a:rPr lang="vi-VN" sz="1600" b="1">
                <a:latin typeface="Roboto" panose="02000000000000000000" pitchFamily="2" charset="0"/>
                <a:ea typeface="Roboto" panose="02000000000000000000" pitchFamily="2" charset="0"/>
              </a:rPr>
              <a:t>4.1. Kết quả đạt được</a:t>
            </a:r>
            <a:endParaRPr lang="en-US" sz="1600" b="1">
              <a:latin typeface="Roboto" panose="02000000000000000000" pitchFamily="2" charset="0"/>
              <a:ea typeface="Roboto" panose="02000000000000000000" pitchFamily="2" charset="0"/>
            </a:endParaRPr>
          </a:p>
          <a:p>
            <a:pPr>
              <a:lnSpc>
                <a:spcPct val="150000"/>
              </a:lnSpc>
            </a:pPr>
            <a:endParaRPr lang="vi-VN" sz="1600" b="1">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AD92EA5F-D31D-04EC-FD6B-6D3F9074BCC0}"/>
              </a:ext>
            </a:extLst>
          </p:cNvPr>
          <p:cNvPicPr>
            <a:picLocks noChangeAspect="1"/>
          </p:cNvPicPr>
          <p:nvPr/>
        </p:nvPicPr>
        <p:blipFill>
          <a:blip r:embed="rId2"/>
          <a:stretch>
            <a:fillRect/>
          </a:stretch>
        </p:blipFill>
        <p:spPr>
          <a:xfrm>
            <a:off x="8508699" y="3505200"/>
            <a:ext cx="2079740" cy="2079740"/>
          </a:xfrm>
          <a:prstGeom prst="rect">
            <a:avLst/>
          </a:prstGeom>
        </p:spPr>
      </p:pic>
      <p:pic>
        <p:nvPicPr>
          <p:cNvPr id="8" name="Picture Placeholder 7">
            <a:extLst>
              <a:ext uri="{FF2B5EF4-FFF2-40B4-BE49-F238E27FC236}">
                <a16:creationId xmlns:a16="http://schemas.microsoft.com/office/drawing/2014/main" id="{E7F69D36-1583-767E-FCAD-79F29B682683}"/>
              </a:ext>
            </a:extLst>
          </p:cNvPr>
          <p:cNvPicPr>
            <a:picLocks noChangeAspect="1"/>
          </p:cNvPicPr>
          <p:nvPr/>
        </p:nvPicPr>
        <p:blipFill>
          <a:blip r:embed="rId3"/>
          <a:srcRect t="6864" b="6864"/>
          <a:stretch>
            <a:fillRect/>
          </a:stretch>
        </p:blipFill>
        <p:spPr>
          <a:xfrm>
            <a:off x="8261562" y="679599"/>
            <a:ext cx="1800808" cy="207093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Rectangle 3">
            <a:extLst>
              <a:ext uri="{FF2B5EF4-FFF2-40B4-BE49-F238E27FC236}">
                <a16:creationId xmlns:a16="http://schemas.microsoft.com/office/drawing/2014/main" id="{8BAB827E-976D-39AD-4C03-FFAAFF9E8760}"/>
              </a:ext>
            </a:extLst>
          </p:cNvPr>
          <p:cNvSpPr>
            <a:spLocks noChangeArrowheads="1"/>
          </p:cNvSpPr>
          <p:nvPr/>
        </p:nvSpPr>
        <p:spPr bwMode="auto">
          <a:xfrm>
            <a:off x="749876" y="1356667"/>
            <a:ext cx="6544241" cy="422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Đề tài xây dựng hệ thống quản lý chuỗi cung ứng ngành gốm sứ Việt Nam đã đạt được các mục tiêu đề ra, đáp ứng những chức năng cốt lõi như quản lý nguyên vật liệu, đơn hàng, vận chuyển, tồn kho và trao đổi thông tin giữa các tác nhân trong chuỗi cung ứng, đồng thời đảm bảo các yêu cầu phi chức năng về bảo mật, ổn định và trải nghiệm người dùng. Quá trình thực hiện giúp tôi nâng cao kiến thức về Node.js, React.js, MySQL cũng như rèn luyện kỹ năng phân tích, thiết kế và quản lý dự án. Hệ thống có nhiều ưu điểm nổi bật như giao diện thân thiện, quản lý tập trung, tiết kiệm thời gian, nâng cao hiệu quả vận hành và đặc biệt là khả năng phân quyền linh hoạt. Tuy vậy, hệ thống vẫn còn hạn chế ở khía cạnh dự báo nhu cầu thị trường, mở rộng quy mô và tích hợp với các nền tảng quản lý khác, đây sẽ là hướng phát triển cần tiếp tục nghiên cứu để nâng cao tính thực tiễn và hiệu quả ứng dụng.</a:t>
            </a:r>
          </a:p>
        </p:txBody>
      </p:sp>
      <p:sp>
        <p:nvSpPr>
          <p:cNvPr id="2" name="Footer Placeholder 3">
            <a:extLst>
              <a:ext uri="{FF2B5EF4-FFF2-40B4-BE49-F238E27FC236}">
                <a16:creationId xmlns:a16="http://schemas.microsoft.com/office/drawing/2014/main" id="{6E0B8655-E08C-02FB-1787-93B91FDCCDD5}"/>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6907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5AEFA-8D8F-018E-F6DC-8899C9EB884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30267B-A84C-ADC6-0232-09423763E00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6" name="Title 5">
            <a:extLst>
              <a:ext uri="{FF2B5EF4-FFF2-40B4-BE49-F238E27FC236}">
                <a16:creationId xmlns:a16="http://schemas.microsoft.com/office/drawing/2014/main" id="{99A8313C-3987-DDA7-BA19-D5A565E4D77A}"/>
              </a:ext>
            </a:extLst>
          </p:cNvPr>
          <p:cNvSpPr>
            <a:spLocks noGrp="1"/>
          </p:cNvSpPr>
          <p:nvPr>
            <p:ph type="title"/>
          </p:nvPr>
        </p:nvSpPr>
        <p:spPr>
          <a:xfrm>
            <a:off x="403950" y="210830"/>
            <a:ext cx="4966448" cy="694605"/>
          </a:xfrm>
        </p:spPr>
        <p:txBody>
          <a:bodyPr/>
          <a:lstStyle/>
          <a:p>
            <a:r>
              <a:rPr lang="en-US" sz="2000">
                <a:latin typeface="Posterama Text Black (Headings)"/>
              </a:rPr>
              <a:t>4. KẾT LUẬN VÀ PHÁT TRIỂN</a:t>
            </a:r>
            <a:endParaRPr lang="en-US" sz="2000" dirty="0">
              <a:latin typeface="Posterama Text Black (Headings)"/>
            </a:endParaRPr>
          </a:p>
        </p:txBody>
      </p:sp>
      <p:sp>
        <p:nvSpPr>
          <p:cNvPr id="7" name="TextBox 6">
            <a:extLst>
              <a:ext uri="{FF2B5EF4-FFF2-40B4-BE49-F238E27FC236}">
                <a16:creationId xmlns:a16="http://schemas.microsoft.com/office/drawing/2014/main" id="{75EE4696-56DA-4236-A69E-051DE7FE6387}"/>
              </a:ext>
            </a:extLst>
          </p:cNvPr>
          <p:cNvSpPr txBox="1"/>
          <p:nvPr/>
        </p:nvSpPr>
        <p:spPr>
          <a:xfrm>
            <a:off x="519415" y="811646"/>
            <a:ext cx="6562164" cy="420628"/>
          </a:xfrm>
          <a:prstGeom prst="rect">
            <a:avLst/>
          </a:prstGeom>
          <a:noFill/>
        </p:spPr>
        <p:txBody>
          <a:bodyPr wrap="square">
            <a:spAutoFit/>
          </a:bodyPr>
          <a:lstStyle/>
          <a:p>
            <a:pPr>
              <a:lnSpc>
                <a:spcPct val="150000"/>
              </a:lnSpc>
            </a:pPr>
            <a:r>
              <a:rPr lang="vi-VN" sz="1600" b="1">
                <a:latin typeface="Roboto" panose="02000000000000000000" pitchFamily="2" charset="0"/>
                <a:ea typeface="Roboto" panose="02000000000000000000" pitchFamily="2" charset="0"/>
              </a:rPr>
              <a:t>4.2. </a:t>
            </a:r>
            <a:r>
              <a:rPr lang="en-US" sz="1600" b="1">
                <a:latin typeface="Roboto" panose="02000000000000000000" pitchFamily="2" charset="0"/>
                <a:ea typeface="Roboto" panose="02000000000000000000" pitchFamily="2" charset="0"/>
              </a:rPr>
              <a:t>N</a:t>
            </a:r>
            <a:r>
              <a:rPr lang="vi-VN" sz="1600" b="1">
                <a:latin typeface="Roboto" panose="02000000000000000000" pitchFamily="2" charset="0"/>
                <a:ea typeface="Roboto" panose="02000000000000000000" pitchFamily="2" charset="0"/>
              </a:rPr>
              <a:t>hược điểm</a:t>
            </a:r>
          </a:p>
        </p:txBody>
      </p:sp>
      <p:pic>
        <p:nvPicPr>
          <p:cNvPr id="16" name="Picture 15">
            <a:extLst>
              <a:ext uri="{FF2B5EF4-FFF2-40B4-BE49-F238E27FC236}">
                <a16:creationId xmlns:a16="http://schemas.microsoft.com/office/drawing/2014/main" id="{9EA6A796-6007-AF62-8ABA-17941F9D9111}"/>
              </a:ext>
            </a:extLst>
          </p:cNvPr>
          <p:cNvPicPr>
            <a:picLocks noChangeAspect="1"/>
          </p:cNvPicPr>
          <p:nvPr/>
        </p:nvPicPr>
        <p:blipFill>
          <a:blip r:embed="rId2"/>
          <a:stretch>
            <a:fillRect/>
          </a:stretch>
        </p:blipFill>
        <p:spPr>
          <a:xfrm>
            <a:off x="6785743" y="1418413"/>
            <a:ext cx="2677048" cy="2677048"/>
          </a:xfrm>
          <a:prstGeom prst="rect">
            <a:avLst/>
          </a:prstGeom>
        </p:spPr>
      </p:pic>
      <p:sp>
        <p:nvSpPr>
          <p:cNvPr id="11" name="TextBox 10">
            <a:extLst>
              <a:ext uri="{FF2B5EF4-FFF2-40B4-BE49-F238E27FC236}">
                <a16:creationId xmlns:a16="http://schemas.microsoft.com/office/drawing/2014/main" id="{C3D7FD4D-34BF-B96A-F830-371DB3FBD7B8}"/>
              </a:ext>
            </a:extLst>
          </p:cNvPr>
          <p:cNvSpPr txBox="1"/>
          <p:nvPr/>
        </p:nvSpPr>
        <p:spPr>
          <a:xfrm>
            <a:off x="591132" y="1254493"/>
            <a:ext cx="5845527" cy="22672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Hạn chế trong tìm kiếm nâng cao:</a:t>
            </a:r>
            <a:r>
              <a:rPr lang="vi-VN" sz="1600">
                <a:latin typeface="Roboto" panose="02000000000000000000" pitchFamily="2" charset="0"/>
                <a:ea typeface="Roboto" panose="02000000000000000000" pitchFamily="2" charset="0"/>
              </a:rPr>
              <a:t> Tìm kiếm chưa tối ưu hóa với dữ liệu lớn, chưa hỗ trợ đề xuất thông minh.</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Tính năng thanh toán:</a:t>
            </a:r>
            <a:r>
              <a:rPr lang="vi-VN" sz="1600">
                <a:latin typeface="Roboto" panose="02000000000000000000" pitchFamily="2" charset="0"/>
                <a:ea typeface="Roboto" panose="02000000000000000000" pitchFamily="2" charset="0"/>
              </a:rPr>
              <a:t> Chưa tích hợp cổng thanh toán trực tuyến hoàn chỉnh.</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Khả năng mở rộng:</a:t>
            </a:r>
            <a:r>
              <a:rPr lang="vi-VN" sz="1600">
                <a:latin typeface="Roboto" panose="02000000000000000000" pitchFamily="2" charset="0"/>
                <a:ea typeface="Roboto" panose="02000000000000000000" pitchFamily="2" charset="0"/>
              </a:rPr>
              <a:t> Cần tối ưu thêm để hỗ trợ lượng lớn người dùng đồng thời.</a:t>
            </a:r>
          </a:p>
        </p:txBody>
      </p:sp>
      <p:pic>
        <p:nvPicPr>
          <p:cNvPr id="12" name="Picture 11">
            <a:extLst>
              <a:ext uri="{FF2B5EF4-FFF2-40B4-BE49-F238E27FC236}">
                <a16:creationId xmlns:a16="http://schemas.microsoft.com/office/drawing/2014/main" id="{E7FBCEA6-85BD-C592-F6B4-B98FE2FD17FB}"/>
              </a:ext>
            </a:extLst>
          </p:cNvPr>
          <p:cNvPicPr>
            <a:picLocks noChangeAspect="1"/>
          </p:cNvPicPr>
          <p:nvPr/>
        </p:nvPicPr>
        <p:blipFill>
          <a:blip r:embed="rId3"/>
          <a:stretch>
            <a:fillRect/>
          </a:stretch>
        </p:blipFill>
        <p:spPr>
          <a:xfrm>
            <a:off x="9078591" y="3548316"/>
            <a:ext cx="1466567" cy="1466567"/>
          </a:xfrm>
          <a:prstGeom prst="rect">
            <a:avLst/>
          </a:prstGeom>
        </p:spPr>
      </p:pic>
      <p:sp>
        <p:nvSpPr>
          <p:cNvPr id="3" name="Footer Placeholder 3">
            <a:extLst>
              <a:ext uri="{FF2B5EF4-FFF2-40B4-BE49-F238E27FC236}">
                <a16:creationId xmlns:a16="http://schemas.microsoft.com/office/drawing/2014/main" id="{E043843A-1E18-D5F7-1121-6984073BFAD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6873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AA223-460E-9118-C4F6-9A6D91D160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9D10549-9F14-9041-9D58-B278F3FB1E56}"/>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6" name="Title 5">
            <a:extLst>
              <a:ext uri="{FF2B5EF4-FFF2-40B4-BE49-F238E27FC236}">
                <a16:creationId xmlns:a16="http://schemas.microsoft.com/office/drawing/2014/main" id="{9296A254-8E54-04B9-7301-95F348470923}"/>
              </a:ext>
            </a:extLst>
          </p:cNvPr>
          <p:cNvSpPr>
            <a:spLocks noGrp="1"/>
          </p:cNvSpPr>
          <p:nvPr>
            <p:ph type="title"/>
          </p:nvPr>
        </p:nvSpPr>
        <p:spPr>
          <a:xfrm>
            <a:off x="403950" y="210830"/>
            <a:ext cx="4966448" cy="694605"/>
          </a:xfrm>
        </p:spPr>
        <p:txBody>
          <a:bodyPr/>
          <a:lstStyle/>
          <a:p>
            <a:r>
              <a:rPr lang="en-US" sz="2000">
                <a:latin typeface="Posterama Text Black (Headings)"/>
              </a:rPr>
              <a:t>4. KẾT LUẬN VÀ PHÁT TRIỂN</a:t>
            </a:r>
            <a:endParaRPr lang="en-US" sz="2000" dirty="0">
              <a:latin typeface="Posterama Text Black (Headings)"/>
            </a:endParaRPr>
          </a:p>
        </p:txBody>
      </p:sp>
      <p:sp>
        <p:nvSpPr>
          <p:cNvPr id="3" name="TextBox 2">
            <a:extLst>
              <a:ext uri="{FF2B5EF4-FFF2-40B4-BE49-F238E27FC236}">
                <a16:creationId xmlns:a16="http://schemas.microsoft.com/office/drawing/2014/main" id="{F5F3B45E-1729-6812-E0C3-A713F20D1914}"/>
              </a:ext>
            </a:extLst>
          </p:cNvPr>
          <p:cNvSpPr txBox="1"/>
          <p:nvPr/>
        </p:nvSpPr>
        <p:spPr>
          <a:xfrm>
            <a:off x="699245" y="913448"/>
            <a:ext cx="6096000" cy="3005951"/>
          </a:xfrm>
          <a:prstGeom prst="rect">
            <a:avLst/>
          </a:prstGeom>
          <a:noFill/>
        </p:spPr>
        <p:txBody>
          <a:bodyPr wrap="square">
            <a:spAutoFit/>
          </a:bodyPr>
          <a:lstStyle/>
          <a:p>
            <a:pPr>
              <a:lnSpc>
                <a:spcPct val="150000"/>
              </a:lnSpc>
            </a:pPr>
            <a:r>
              <a:rPr lang="vi-VN" sz="1600" b="1">
                <a:latin typeface="Roboto" panose="02000000000000000000" pitchFamily="2" charset="0"/>
                <a:ea typeface="Roboto" panose="02000000000000000000" pitchFamily="2" charset="0"/>
              </a:rPr>
              <a:t>4.3. Hướng phát triển</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Tối ưu hóa di động</a:t>
            </a:r>
            <a:r>
              <a:rPr lang="vi-VN" sz="1600">
                <a:latin typeface="Roboto" panose="02000000000000000000" pitchFamily="2" charset="0"/>
                <a:ea typeface="Roboto" panose="02000000000000000000" pitchFamily="2" charset="0"/>
              </a:rPr>
              <a:t>: Cải thiện giao diện trên thiết bị di động.</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Hỗ trợ khách hàng trực tuyến</a:t>
            </a:r>
            <a:r>
              <a:rPr lang="vi-VN" sz="1600">
                <a:latin typeface="Roboto" panose="02000000000000000000" pitchFamily="2" charset="0"/>
                <a:ea typeface="Roboto" panose="02000000000000000000" pitchFamily="2" charset="0"/>
              </a:rPr>
              <a:t>: Tích hợp chatbot hoặc live chat.</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Mở rộng phương thức thanh toán và giao hàng</a:t>
            </a:r>
            <a:r>
              <a:rPr lang="vi-VN" sz="1600">
                <a:latin typeface="Roboto" panose="02000000000000000000" pitchFamily="2" charset="0"/>
                <a:ea typeface="Roboto" panose="02000000000000000000" pitchFamily="2" charset="0"/>
              </a:rPr>
              <a:t>: Hỗ trợ thanh toán quốc tế và giao hàng linh hoạt.</a:t>
            </a:r>
          </a:p>
          <a:p>
            <a:pPr marL="285750" indent="-285750">
              <a:lnSpc>
                <a:spcPct val="150000"/>
              </a:lnSpc>
              <a:buFont typeface="Arial" panose="020B0604020202020204" pitchFamily="34" charset="0"/>
              <a:buChar char="•"/>
            </a:pPr>
            <a:r>
              <a:rPr lang="vi-VN" sz="1600" b="1">
                <a:latin typeface="Roboto" panose="02000000000000000000" pitchFamily="2" charset="0"/>
                <a:ea typeface="Roboto" panose="02000000000000000000" pitchFamily="2" charset="0"/>
              </a:rPr>
              <a:t>Tích hợp AI và Machine Learning</a:t>
            </a:r>
            <a:r>
              <a:rPr lang="vi-VN" sz="1600">
                <a:latin typeface="Roboto" panose="02000000000000000000" pitchFamily="2" charset="0"/>
                <a:ea typeface="Roboto" panose="02000000000000000000" pitchFamily="2" charset="0"/>
              </a:rPr>
              <a:t>: Gợi ý sản phẩm và tối ưu hóa trải nghiệm mua sắm.</a:t>
            </a:r>
          </a:p>
        </p:txBody>
      </p:sp>
      <p:pic>
        <p:nvPicPr>
          <p:cNvPr id="11" name="Picture 10">
            <a:extLst>
              <a:ext uri="{FF2B5EF4-FFF2-40B4-BE49-F238E27FC236}">
                <a16:creationId xmlns:a16="http://schemas.microsoft.com/office/drawing/2014/main" id="{DB135D75-5F3E-D6B3-8278-F7EB2BA014E8}"/>
              </a:ext>
            </a:extLst>
          </p:cNvPr>
          <p:cNvPicPr>
            <a:picLocks noChangeAspect="1"/>
          </p:cNvPicPr>
          <p:nvPr/>
        </p:nvPicPr>
        <p:blipFill>
          <a:blip r:embed="rId2"/>
          <a:stretch>
            <a:fillRect/>
          </a:stretch>
        </p:blipFill>
        <p:spPr>
          <a:xfrm>
            <a:off x="8172932" y="3086010"/>
            <a:ext cx="1536550" cy="1536550"/>
          </a:xfrm>
          <a:prstGeom prst="rect">
            <a:avLst/>
          </a:prstGeom>
        </p:spPr>
      </p:pic>
      <p:pic>
        <p:nvPicPr>
          <p:cNvPr id="15" name="Picture 14">
            <a:extLst>
              <a:ext uri="{FF2B5EF4-FFF2-40B4-BE49-F238E27FC236}">
                <a16:creationId xmlns:a16="http://schemas.microsoft.com/office/drawing/2014/main" id="{22831144-D96B-6A2C-73F6-A5A8DCD81037}"/>
              </a:ext>
            </a:extLst>
          </p:cNvPr>
          <p:cNvPicPr>
            <a:picLocks noChangeAspect="1"/>
          </p:cNvPicPr>
          <p:nvPr/>
        </p:nvPicPr>
        <p:blipFill>
          <a:blip r:embed="rId3"/>
          <a:stretch>
            <a:fillRect/>
          </a:stretch>
        </p:blipFill>
        <p:spPr>
          <a:xfrm>
            <a:off x="6673870" y="531193"/>
            <a:ext cx="1954307" cy="1954307"/>
          </a:xfrm>
          <a:prstGeom prst="rect">
            <a:avLst/>
          </a:prstGeom>
        </p:spPr>
      </p:pic>
      <p:pic>
        <p:nvPicPr>
          <p:cNvPr id="4" name="Picture 3">
            <a:extLst>
              <a:ext uri="{FF2B5EF4-FFF2-40B4-BE49-F238E27FC236}">
                <a16:creationId xmlns:a16="http://schemas.microsoft.com/office/drawing/2014/main" id="{C7E31C80-CD94-B7A8-1087-19BBD580570C}"/>
              </a:ext>
            </a:extLst>
          </p:cNvPr>
          <p:cNvPicPr>
            <a:picLocks noChangeAspect="1"/>
          </p:cNvPicPr>
          <p:nvPr/>
        </p:nvPicPr>
        <p:blipFill>
          <a:blip r:embed="rId4"/>
          <a:stretch>
            <a:fillRect/>
          </a:stretch>
        </p:blipFill>
        <p:spPr>
          <a:xfrm>
            <a:off x="9390717" y="609599"/>
            <a:ext cx="1954306" cy="1954306"/>
          </a:xfrm>
          <a:prstGeom prst="rect">
            <a:avLst/>
          </a:prstGeom>
        </p:spPr>
      </p:pic>
      <p:sp>
        <p:nvSpPr>
          <p:cNvPr id="7" name="Footer Placeholder 3">
            <a:extLst>
              <a:ext uri="{FF2B5EF4-FFF2-40B4-BE49-F238E27FC236}">
                <a16:creationId xmlns:a16="http://schemas.microsoft.com/office/drawing/2014/main" id="{A2A11E24-465B-5322-B149-36B38F628A1D}"/>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4350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E6FA5A-94CB-9092-51F8-1199E87E1825}"/>
              </a:ext>
            </a:extLst>
          </p:cNvPr>
          <p:cNvSpPr>
            <a:spLocks noGrp="1"/>
          </p:cNvSpPr>
          <p:nvPr>
            <p:ph type="sldNum" sz="quarter" idx="12"/>
          </p:nvPr>
        </p:nvSpPr>
        <p:spPr/>
        <p:txBody>
          <a:bodyPr/>
          <a:lstStyle/>
          <a:p>
            <a:fld id="{D5F9BE7B-8C6A-4521-AC0D-F4FAD6600991}" type="slidenum">
              <a:rPr lang="en-US" smtClean="0"/>
              <a:t>24</a:t>
            </a:fld>
            <a:endParaRPr lang="en-US"/>
          </a:p>
        </p:txBody>
      </p:sp>
      <p:pic>
        <p:nvPicPr>
          <p:cNvPr id="7" name="Picture 6" descr="A screenshot of a computer screen&#10;&#10;AI-generated content may be incorrect.">
            <a:extLst>
              <a:ext uri="{FF2B5EF4-FFF2-40B4-BE49-F238E27FC236}">
                <a16:creationId xmlns:a16="http://schemas.microsoft.com/office/drawing/2014/main" id="{CF613F4A-054E-9872-260E-777E5B75F482}"/>
              </a:ext>
            </a:extLst>
          </p:cNvPr>
          <p:cNvPicPr>
            <a:picLocks noChangeAspect="1"/>
          </p:cNvPicPr>
          <p:nvPr/>
        </p:nvPicPr>
        <p:blipFill>
          <a:blip r:embed="rId2"/>
          <a:stretch>
            <a:fillRect/>
          </a:stretch>
        </p:blipFill>
        <p:spPr>
          <a:xfrm>
            <a:off x="3673986" y="0"/>
            <a:ext cx="4844028" cy="6858000"/>
          </a:xfrm>
          <a:prstGeom prst="rect">
            <a:avLst/>
          </a:prstGeom>
        </p:spPr>
      </p:pic>
    </p:spTree>
    <p:extLst>
      <p:ext uri="{BB962C8B-B14F-4D97-AF65-F5344CB8AC3E}">
        <p14:creationId xmlns:p14="http://schemas.microsoft.com/office/powerpoint/2010/main" val="87397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3085158"/>
            <a:ext cx="5055698" cy="687683"/>
          </a:xfrm>
        </p:spPr>
        <p:txBody>
          <a:bodyPr/>
          <a:lstStyle/>
          <a:p>
            <a:r>
              <a:rPr lang="en-US" sz="5000"/>
              <a:t>Cảm ơn</a:t>
            </a:r>
            <a:endParaRPr lang="en-US" sz="500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a:xfrm>
            <a:off x="2781842" y="2550231"/>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6C0CA-C3F8-BA76-6A59-E411ECC4785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79EE6F-60BB-B17E-2331-6DCEB189F42E}"/>
              </a:ext>
            </a:extLst>
          </p:cNvPr>
          <p:cNvSpPr>
            <a:spLocks noGrp="1"/>
          </p:cNvSpPr>
          <p:nvPr>
            <p:ph type="sldNum" sz="quarter" idx="12"/>
          </p:nvPr>
        </p:nvSpPr>
        <p:spPr/>
        <p:txBody>
          <a:bodyPr/>
          <a:lstStyle/>
          <a:p>
            <a:fld id="{D5F9BE7B-8C6A-4521-AC0D-F4FAD6600991}" type="slidenum">
              <a:rPr lang="en-US" smtClean="0"/>
              <a:t>3</a:t>
            </a:fld>
            <a:endParaRPr lang="en-US"/>
          </a:p>
        </p:txBody>
      </p:sp>
      <p:sp>
        <p:nvSpPr>
          <p:cNvPr id="7" name="TextBox 6">
            <a:extLst>
              <a:ext uri="{FF2B5EF4-FFF2-40B4-BE49-F238E27FC236}">
                <a16:creationId xmlns:a16="http://schemas.microsoft.com/office/drawing/2014/main" id="{DF86ADCB-D8BC-5375-4CF5-C222A128F060}"/>
              </a:ext>
            </a:extLst>
          </p:cNvPr>
          <p:cNvSpPr txBox="1"/>
          <p:nvPr/>
        </p:nvSpPr>
        <p:spPr>
          <a:xfrm>
            <a:off x="484632" y="1007687"/>
            <a:ext cx="7243318" cy="2862322"/>
          </a:xfrm>
          <a:prstGeom prst="rect">
            <a:avLst/>
          </a:prstGeom>
          <a:noFill/>
        </p:spPr>
        <p:txBody>
          <a:bodyPr wrap="square">
            <a:spAutoFit/>
          </a:bodyPr>
          <a:lstStyle/>
          <a:p>
            <a:r>
              <a:rPr lang="en-US" sz="1800">
                <a:effectLst/>
                <a:latin typeface="Roboto" panose="02000000000000000000" pitchFamily="2" charset="0"/>
                <a:ea typeface="Roboto" panose="02000000000000000000" pitchFamily="2" charset="0"/>
                <a:cs typeface="Times New Roman" panose="02020603050405020304" pitchFamily="18" charset="0"/>
              </a:rPr>
              <a:t>Trong bối cảnh kinh tế số, ngành gốm sứ Việt Nam cần đổi mới quản lý chuỗi cung ứng để đáp ứng nhu cầu thị trường và nâng cao năng lực cạnh tranh. Việc xây dựng hệ thống quản lý chuỗi cung ứng trên nền tảng web sẽ giúp doanh nghiệp kiểm soát hiệu quả các khâu từ sản xuất, lưu trữ, phân phối đến bán hàng, đồng thời giảm chi phí, tăng minh bạch và tối ưu hiệu suất. Với đề tài “Xây dựng hệ thống quản lý chuỗi cung ứng ngành gốm sứ Việt Nam”, tôi lựa chọn các công nghệ Node.js, React.js, MySQL và MUI nhằm vận dụng kiến thức về phát triển phần mềm hiện đại, API, bảo mật và tối ưu hóa, đồng thời rèn luyện tư duy logic và kỹ năng giải quyết vấn đề.</a:t>
            </a:r>
            <a:endParaRPr lang="vi-VN" sz="1500">
              <a:latin typeface="Roboto" panose="02000000000000000000" pitchFamily="2" charset="0"/>
              <a:ea typeface="Roboto" panose="02000000000000000000" pitchFamily="2" charset="0"/>
            </a:endParaRPr>
          </a:p>
        </p:txBody>
      </p:sp>
      <p:sp>
        <p:nvSpPr>
          <p:cNvPr id="8" name="Title 4">
            <a:extLst>
              <a:ext uri="{FF2B5EF4-FFF2-40B4-BE49-F238E27FC236}">
                <a16:creationId xmlns:a16="http://schemas.microsoft.com/office/drawing/2014/main" id="{DD67D020-2B03-BC96-1A68-02D2E1FE6CE5}"/>
              </a:ext>
            </a:extLst>
          </p:cNvPr>
          <p:cNvSpPr txBox="1">
            <a:spLocks/>
          </p:cNvSpPr>
          <p:nvPr/>
        </p:nvSpPr>
        <p:spPr>
          <a:xfrm>
            <a:off x="-386020"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vi-VN" sz="3200" b="1">
                <a:latin typeface="Roboto" panose="02000000000000000000" pitchFamily="2" charset="0"/>
                <a:ea typeface="Roboto" panose="02000000000000000000" pitchFamily="2" charset="0"/>
              </a:rPr>
              <a:t>Giới thiệu</a:t>
            </a:r>
          </a:p>
        </p:txBody>
      </p:sp>
      <p:pic>
        <p:nvPicPr>
          <p:cNvPr id="4" name="Picture 3">
            <a:extLst>
              <a:ext uri="{FF2B5EF4-FFF2-40B4-BE49-F238E27FC236}">
                <a16:creationId xmlns:a16="http://schemas.microsoft.com/office/drawing/2014/main" id="{B3ED7BDD-F040-9307-FDD5-E578F30D3AA2}"/>
              </a:ext>
            </a:extLst>
          </p:cNvPr>
          <p:cNvPicPr>
            <a:picLocks noChangeAspect="1"/>
          </p:cNvPicPr>
          <p:nvPr/>
        </p:nvPicPr>
        <p:blipFill>
          <a:blip r:embed="rId2"/>
          <a:stretch>
            <a:fillRect/>
          </a:stretch>
        </p:blipFill>
        <p:spPr>
          <a:xfrm>
            <a:off x="8629742" y="2926837"/>
            <a:ext cx="1332346" cy="1332346"/>
          </a:xfrm>
          <a:prstGeom prst="rect">
            <a:avLst/>
          </a:prstGeom>
        </p:spPr>
      </p:pic>
      <p:pic>
        <p:nvPicPr>
          <p:cNvPr id="11" name="Picture 10">
            <a:extLst>
              <a:ext uri="{FF2B5EF4-FFF2-40B4-BE49-F238E27FC236}">
                <a16:creationId xmlns:a16="http://schemas.microsoft.com/office/drawing/2014/main" id="{7E9CB248-381F-8E45-A263-4262DAF822E1}"/>
              </a:ext>
            </a:extLst>
          </p:cNvPr>
          <p:cNvPicPr>
            <a:picLocks noChangeAspect="1"/>
          </p:cNvPicPr>
          <p:nvPr/>
        </p:nvPicPr>
        <p:blipFill>
          <a:blip r:embed="rId3"/>
          <a:stretch>
            <a:fillRect/>
          </a:stretch>
        </p:blipFill>
        <p:spPr>
          <a:xfrm>
            <a:off x="9565826" y="4708658"/>
            <a:ext cx="1466567" cy="1466567"/>
          </a:xfrm>
          <a:prstGeom prst="rect">
            <a:avLst/>
          </a:prstGeom>
        </p:spPr>
      </p:pic>
      <p:pic>
        <p:nvPicPr>
          <p:cNvPr id="6" name="Picture 5" descr="A hand touching a brown vase&#10;&#10;AI-generated content may be incorrect.">
            <a:extLst>
              <a:ext uri="{FF2B5EF4-FFF2-40B4-BE49-F238E27FC236}">
                <a16:creationId xmlns:a16="http://schemas.microsoft.com/office/drawing/2014/main" id="{5F2DEF40-8976-6001-D17D-55C6F4AF2D93}"/>
              </a:ext>
            </a:extLst>
          </p:cNvPr>
          <p:cNvPicPr>
            <a:picLocks noChangeAspect="1"/>
          </p:cNvPicPr>
          <p:nvPr/>
        </p:nvPicPr>
        <p:blipFill>
          <a:blip r:embed="rId4"/>
          <a:stretch>
            <a:fillRect/>
          </a:stretch>
        </p:blipFill>
        <p:spPr>
          <a:xfrm>
            <a:off x="9366733" y="653611"/>
            <a:ext cx="1864754" cy="1864754"/>
          </a:xfrm>
          <a:prstGeom prst="rect">
            <a:avLst/>
          </a:prstGeom>
        </p:spPr>
      </p:pic>
      <p:pic>
        <p:nvPicPr>
          <p:cNvPr id="12" name="Picture 11" descr="A logo with a dolphin&#10;&#10;AI-generated content may be incorrect.">
            <a:extLst>
              <a:ext uri="{FF2B5EF4-FFF2-40B4-BE49-F238E27FC236}">
                <a16:creationId xmlns:a16="http://schemas.microsoft.com/office/drawing/2014/main" id="{BE7F7983-1CF9-E363-0EE2-529A7384B574}"/>
              </a:ext>
            </a:extLst>
          </p:cNvPr>
          <p:cNvPicPr>
            <a:picLocks noChangeAspect="1"/>
          </p:cNvPicPr>
          <p:nvPr/>
        </p:nvPicPr>
        <p:blipFill>
          <a:blip r:embed="rId5"/>
          <a:stretch>
            <a:fillRect/>
          </a:stretch>
        </p:blipFill>
        <p:spPr>
          <a:xfrm>
            <a:off x="6954104" y="4091363"/>
            <a:ext cx="1758950" cy="1758950"/>
          </a:xfrm>
          <a:prstGeom prst="rect">
            <a:avLst/>
          </a:prstGeom>
        </p:spPr>
      </p:pic>
      <p:sp>
        <p:nvSpPr>
          <p:cNvPr id="13" name="Footer Placeholder 3">
            <a:extLst>
              <a:ext uri="{FF2B5EF4-FFF2-40B4-BE49-F238E27FC236}">
                <a16:creationId xmlns:a16="http://schemas.microsoft.com/office/drawing/2014/main" id="{E43AFFA2-AD79-851F-C643-6A3E9E47AB71}"/>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6400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NỘI DUNG</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latin typeface="Roboto" panose="02000000000000000000" pitchFamily="2" charset="0"/>
                <a:ea typeface="Roboto" panose="02000000000000000000" pitchFamily="2" charset="0"/>
              </a:rPr>
              <a:t>1.CƠ SỞ LÝ THUYẾT</a:t>
            </a:r>
            <a:endParaRPr lang="en-US" dirty="0">
              <a:latin typeface="Roboto" panose="02000000000000000000" pitchFamily="2" charset="0"/>
              <a:ea typeface="Roboto" panose="02000000000000000000" pitchFamily="2" charset="0"/>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latin typeface="Roboto" panose="02000000000000000000" pitchFamily="2" charset="0"/>
                <a:ea typeface="Roboto" panose="02000000000000000000" pitchFamily="2" charset="0"/>
              </a:rPr>
              <a:t>2. PHÂN TÍCH THIẾT KẾ HỆ THỐNG</a:t>
            </a:r>
            <a:endParaRPr lang="en-US" dirty="0">
              <a:latin typeface="Roboto" panose="02000000000000000000" pitchFamily="2" charset="0"/>
              <a:ea typeface="Roboto" panose="02000000000000000000" pitchFamily="2" charset="0"/>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latin typeface="Roboto" panose="02000000000000000000" pitchFamily="2" charset="0"/>
                <a:ea typeface="Roboto" panose="02000000000000000000" pitchFamily="2" charset="0"/>
              </a:rPr>
              <a:t>3. THỰC HIỆN HÓA NGHIÊN CỨU</a:t>
            </a:r>
            <a:endParaRPr lang="en-US" dirty="0">
              <a:latin typeface="Roboto" panose="02000000000000000000" pitchFamily="2" charset="0"/>
              <a:ea typeface="Roboto" panose="02000000000000000000" pitchFamily="2"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latin typeface="Roboto" panose="02000000000000000000" pitchFamily="2" charset="0"/>
                <a:ea typeface="Roboto" panose="02000000000000000000" pitchFamily="2" charset="0"/>
              </a:rPr>
              <a:t>4. KẾT LUẬN VÀ PHÁT TRIỂN</a:t>
            </a:r>
            <a:endParaRPr lang="en-US" dirty="0">
              <a:latin typeface="Roboto" panose="02000000000000000000" pitchFamily="2" charset="0"/>
              <a:ea typeface="Roboto" panose="02000000000000000000" pitchFamily="2" charset="0"/>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
        <p:nvSpPr>
          <p:cNvPr id="2" name="Footer Placeholder 3">
            <a:extLst>
              <a:ext uri="{FF2B5EF4-FFF2-40B4-BE49-F238E27FC236}">
                <a16:creationId xmlns:a16="http://schemas.microsoft.com/office/drawing/2014/main" id="{EE267D8D-BCC2-C252-F44F-3D304B8D8267}"/>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8A3BC-65F6-15EA-B069-ED5FFA1AAA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92E6440-47C0-CE61-EE82-0F8937D1AB4E}"/>
              </a:ext>
            </a:extLst>
          </p:cNvPr>
          <p:cNvSpPr>
            <a:spLocks noGrp="1"/>
          </p:cNvSpPr>
          <p:nvPr>
            <p:ph type="title"/>
          </p:nvPr>
        </p:nvSpPr>
        <p:spPr>
          <a:xfrm>
            <a:off x="6095999" y="1510439"/>
            <a:ext cx="4669613" cy="1688906"/>
          </a:xfrm>
        </p:spPr>
        <p:txBody>
          <a:bodyPr/>
          <a:lstStyle/>
          <a:p>
            <a:r>
              <a:rPr lang="en-US" sz="3600"/>
              <a:t>1. CƠ SỞ LÝ THUYẾT</a:t>
            </a:r>
            <a:endParaRPr lang="en-US" sz="3600" dirty="0"/>
          </a:p>
        </p:txBody>
      </p:sp>
      <p:sp>
        <p:nvSpPr>
          <p:cNvPr id="11" name="Text Placeholder 10">
            <a:extLst>
              <a:ext uri="{FF2B5EF4-FFF2-40B4-BE49-F238E27FC236}">
                <a16:creationId xmlns:a16="http://schemas.microsoft.com/office/drawing/2014/main" id="{82A13899-3C03-3F6B-89DF-2292E8FC30C0}"/>
              </a:ext>
            </a:extLst>
          </p:cNvPr>
          <p:cNvSpPr>
            <a:spLocks noGrp="1"/>
          </p:cNvSpPr>
          <p:nvPr>
            <p:ph type="body" sz="quarter" idx="29"/>
          </p:nvPr>
        </p:nvSpPr>
        <p:spPr>
          <a:xfrm>
            <a:off x="6705599" y="3321423"/>
            <a:ext cx="3532095" cy="1637961"/>
          </a:xfrm>
        </p:spPr>
        <p:txBody>
          <a:bodyPr/>
          <a:lstStyle/>
          <a:p>
            <a:r>
              <a:rPr lang="en-US"/>
              <a:t>Reactjs, Nodejs, Mysql</a:t>
            </a:r>
            <a:endParaRPr lang="en-US" dirty="0"/>
          </a:p>
          <a:p>
            <a:endParaRPr lang="en-US" dirty="0"/>
          </a:p>
        </p:txBody>
      </p:sp>
      <p:sp>
        <p:nvSpPr>
          <p:cNvPr id="5" name="Slide Number Placeholder 4">
            <a:extLst>
              <a:ext uri="{FF2B5EF4-FFF2-40B4-BE49-F238E27FC236}">
                <a16:creationId xmlns:a16="http://schemas.microsoft.com/office/drawing/2014/main" id="{5CF448FB-88BC-C189-CC44-587FB976AF93}"/>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
        <p:nvSpPr>
          <p:cNvPr id="2" name="Footer Placeholder 3">
            <a:extLst>
              <a:ext uri="{FF2B5EF4-FFF2-40B4-BE49-F238E27FC236}">
                <a16:creationId xmlns:a16="http://schemas.microsoft.com/office/drawing/2014/main" id="{3A997513-65CD-A369-B94B-B490FB5CD49E}"/>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3437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fld id="{D5F9BE7B-8C6A-4521-AC0D-F4FAD6600991}" type="slidenum">
              <a:rPr lang="en-US" smtClean="0"/>
              <a:t>6</a:t>
            </a:fld>
            <a:endParaRPr lang="en-US"/>
          </a:p>
        </p:txBody>
      </p:sp>
      <p:sp>
        <p:nvSpPr>
          <p:cNvPr id="7" name="TextBox 6">
            <a:extLst>
              <a:ext uri="{FF2B5EF4-FFF2-40B4-BE49-F238E27FC236}">
                <a16:creationId xmlns:a16="http://schemas.microsoft.com/office/drawing/2014/main" id="{8C888474-6ABC-039D-A46A-3C9C1F192820}"/>
              </a:ext>
            </a:extLst>
          </p:cNvPr>
          <p:cNvSpPr txBox="1"/>
          <p:nvPr/>
        </p:nvSpPr>
        <p:spPr>
          <a:xfrm>
            <a:off x="484633" y="1060991"/>
            <a:ext cx="11021568" cy="1663597"/>
          </a:xfrm>
          <a:prstGeom prst="rect">
            <a:avLst/>
          </a:prstGeom>
          <a:noFill/>
        </p:spPr>
        <p:txBody>
          <a:bodyPr wrap="square">
            <a:spAutoFit/>
          </a:bodyPr>
          <a:lstStyle/>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1.1 Khái niệm về chuỗi cung ứng: </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Chuỗi cung ứng gốm sứ bao gồm toàn bộ hoạt động từ cung ứng nguyên liệu, sản xuất, tồn kho, phân phối đến tiêu thụ. Quản lý chuỗi cung ứng nhằm điều phối dòng nguyên liệu, sản phẩm, thông tin và tài chính hiệu quả. Các mô hình thường áp dụng: SCOR (hoạch định, cung ứng, sản xuất, phân phối, hoàn trả), mô hình thực thể – liên kết – dòng chảy, và chuỗi giá trị Porter.</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331694"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t>1. CƠ SỞ LÝ THUYẾT</a:t>
            </a:r>
            <a:endParaRPr lang="en-US" sz="3000" dirty="0"/>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10" name="Picture 9" descr="A hand touching a brown vase&#10;&#10;AI-generated content may be incorrect.">
            <a:extLst>
              <a:ext uri="{FF2B5EF4-FFF2-40B4-BE49-F238E27FC236}">
                <a16:creationId xmlns:a16="http://schemas.microsoft.com/office/drawing/2014/main" id="{D4DD405D-192C-D13B-CCD7-7DA162DFC56F}"/>
              </a:ext>
            </a:extLst>
          </p:cNvPr>
          <p:cNvPicPr>
            <a:picLocks noChangeAspect="1"/>
          </p:cNvPicPr>
          <p:nvPr/>
        </p:nvPicPr>
        <p:blipFill>
          <a:blip r:embed="rId2"/>
          <a:stretch>
            <a:fillRect/>
          </a:stretch>
        </p:blipFill>
        <p:spPr>
          <a:xfrm>
            <a:off x="8528355" y="2967024"/>
            <a:ext cx="2038045" cy="2038045"/>
          </a:xfrm>
          <a:prstGeom prst="rect">
            <a:avLst/>
          </a:prstGeom>
        </p:spPr>
      </p:pic>
    </p:spTree>
    <p:extLst>
      <p:ext uri="{BB962C8B-B14F-4D97-AF65-F5344CB8AC3E}">
        <p14:creationId xmlns:p14="http://schemas.microsoft.com/office/powerpoint/2010/main" val="3558508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06FF18-1433-8608-5014-4F43547C94E8}"/>
              </a:ext>
            </a:extLst>
          </p:cNvPr>
          <p:cNvSpPr>
            <a:spLocks noGrp="1"/>
          </p:cNvSpPr>
          <p:nvPr>
            <p:ph type="sldNum" sz="quarter" idx="12"/>
          </p:nvPr>
        </p:nvSpPr>
        <p:spPr/>
        <p:txBody>
          <a:bodyPr/>
          <a:lstStyle/>
          <a:p>
            <a:fld id="{D5F9BE7B-8C6A-4521-AC0D-F4FAD6600991}" type="slidenum">
              <a:rPr lang="en-US" smtClean="0"/>
              <a:t>7</a:t>
            </a:fld>
            <a:endParaRPr lang="en-US"/>
          </a:p>
        </p:txBody>
      </p:sp>
      <p:sp>
        <p:nvSpPr>
          <p:cNvPr id="7" name="TextBox 6">
            <a:extLst>
              <a:ext uri="{FF2B5EF4-FFF2-40B4-BE49-F238E27FC236}">
                <a16:creationId xmlns:a16="http://schemas.microsoft.com/office/drawing/2014/main" id="{8C888474-6ABC-039D-A46A-3C9C1F192820}"/>
              </a:ext>
            </a:extLst>
          </p:cNvPr>
          <p:cNvSpPr txBox="1"/>
          <p:nvPr/>
        </p:nvSpPr>
        <p:spPr>
          <a:xfrm>
            <a:off x="484632" y="1060991"/>
            <a:ext cx="11168129" cy="3065647"/>
          </a:xfrm>
          <a:prstGeom prst="rect">
            <a:avLst/>
          </a:prstGeom>
          <a:noFill/>
        </p:spPr>
        <p:txBody>
          <a:bodyPr wrap="square">
            <a:spAutoFit/>
          </a:bodyPr>
          <a:lstStyle/>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1.2 Khái niệm ReactJS:  </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Thư viện JavaScript mã nguồn mở do Facebook phát triển, dùng để xây dựng giao diện người dùng (UI).</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Ưu điểm:</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Tổ chức theo component tái sử dụng, dễ bảo trì.</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Virtual DOM giúp giao diện mượt, hiệu suất cao.</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Tích hợp tốt với thư viện khác, hỗ trợ ứng dụng web hiện đại.</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Ứng dụng trong hệ thống gốm sứ: Xây dựng giao diện quản lý chuỗi cung ứng trực quan (quản lý nguyên liệu, sản xuất, tồn kho, phân phối, bán hàng).</a:t>
            </a:r>
          </a:p>
        </p:txBody>
      </p:sp>
      <p:sp>
        <p:nvSpPr>
          <p:cNvPr id="8" name="Title 4">
            <a:extLst>
              <a:ext uri="{FF2B5EF4-FFF2-40B4-BE49-F238E27FC236}">
                <a16:creationId xmlns:a16="http://schemas.microsoft.com/office/drawing/2014/main" id="{E8692DE4-9083-065C-D861-277B3C5014E7}"/>
              </a:ext>
            </a:extLst>
          </p:cNvPr>
          <p:cNvSpPr txBox="1">
            <a:spLocks/>
          </p:cNvSpPr>
          <p:nvPr/>
        </p:nvSpPr>
        <p:spPr>
          <a:xfrm>
            <a:off x="331694"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t>1. CƠ SỞ LÝ THUYẾT</a:t>
            </a:r>
            <a:endParaRPr lang="en-US" sz="3000" dirty="0"/>
          </a:p>
        </p:txBody>
      </p:sp>
      <p:sp>
        <p:nvSpPr>
          <p:cNvPr id="3" name="Footer Placeholder 3">
            <a:extLst>
              <a:ext uri="{FF2B5EF4-FFF2-40B4-BE49-F238E27FC236}">
                <a16:creationId xmlns:a16="http://schemas.microsoft.com/office/drawing/2014/main" id="{36DEAB10-227C-D9DA-758E-47C74F1DDB08}"/>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a:t>
            </a:r>
            <a:r>
              <a:rPr lang="en-US" sz="800">
                <a:latin typeface="Roboto" panose="02000000000000000000" pitchFamily="2" charset="0"/>
                <a:ea typeface="Roboto" panose="02000000000000000000" pitchFamily="2" charset="0"/>
              </a:rPr>
              <a:t> </a:t>
            </a:r>
            <a:r>
              <a:rPr lang="en-US" sz="800" b="1">
                <a:effectLst/>
                <a:latin typeface="Roboto" panose="02000000000000000000" pitchFamily="2" charset="0"/>
                <a:ea typeface="Roboto" panose="02000000000000000000" pitchFamily="2" charset="0"/>
              </a:rPr>
              <a:t>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6" name="Picture 5" descr="A blue and black symbol&#10;&#10;AI-generated content may be incorrect.">
            <a:extLst>
              <a:ext uri="{FF2B5EF4-FFF2-40B4-BE49-F238E27FC236}">
                <a16:creationId xmlns:a16="http://schemas.microsoft.com/office/drawing/2014/main" id="{D452FFE5-6745-B5D5-5481-56E7D1A8BB0F}"/>
              </a:ext>
            </a:extLst>
          </p:cNvPr>
          <p:cNvPicPr>
            <a:picLocks noChangeAspect="1"/>
          </p:cNvPicPr>
          <p:nvPr/>
        </p:nvPicPr>
        <p:blipFill>
          <a:blip r:embed="rId2"/>
          <a:stretch>
            <a:fillRect/>
          </a:stretch>
        </p:blipFill>
        <p:spPr>
          <a:xfrm>
            <a:off x="8769667" y="3870633"/>
            <a:ext cx="1987233" cy="1987233"/>
          </a:xfrm>
          <a:prstGeom prst="rect">
            <a:avLst/>
          </a:prstGeom>
        </p:spPr>
      </p:pic>
    </p:spTree>
    <p:extLst>
      <p:ext uri="{BB962C8B-B14F-4D97-AF65-F5344CB8AC3E}">
        <p14:creationId xmlns:p14="http://schemas.microsoft.com/office/powerpoint/2010/main" val="399704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2725A-AB53-E350-9AE7-70ACC469EAB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E834DB-3F1A-8B5C-A5A1-645E09ED42B1}"/>
              </a:ext>
            </a:extLst>
          </p:cNvPr>
          <p:cNvSpPr>
            <a:spLocks noGrp="1"/>
          </p:cNvSpPr>
          <p:nvPr>
            <p:ph type="sldNum" sz="quarter" idx="12"/>
          </p:nvPr>
        </p:nvSpPr>
        <p:spPr/>
        <p:txBody>
          <a:bodyPr/>
          <a:lstStyle/>
          <a:p>
            <a:fld id="{D5F9BE7B-8C6A-4521-AC0D-F4FAD6600991}" type="slidenum">
              <a:rPr lang="en-US" smtClean="0"/>
              <a:t>8</a:t>
            </a:fld>
            <a:endParaRPr lang="en-US"/>
          </a:p>
        </p:txBody>
      </p:sp>
      <p:sp>
        <p:nvSpPr>
          <p:cNvPr id="7" name="TextBox 6">
            <a:extLst>
              <a:ext uri="{FF2B5EF4-FFF2-40B4-BE49-F238E27FC236}">
                <a16:creationId xmlns:a16="http://schemas.microsoft.com/office/drawing/2014/main" id="{F18D9574-09D5-E7AB-7E22-D0A4DD5FE70B}"/>
              </a:ext>
            </a:extLst>
          </p:cNvPr>
          <p:cNvSpPr txBox="1"/>
          <p:nvPr/>
        </p:nvSpPr>
        <p:spPr>
          <a:xfrm>
            <a:off x="484632" y="918042"/>
            <a:ext cx="11168129" cy="3962944"/>
          </a:xfrm>
          <a:prstGeom prst="rect">
            <a:avLst/>
          </a:prstGeom>
          <a:noFill/>
        </p:spPr>
        <p:txBody>
          <a:bodyPr wrap="square">
            <a:spAutoFit/>
          </a:bodyPr>
          <a:lstStyle/>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1.3 Khái niệm Node.js &amp; Express: </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Nền tảng chạy JavaScript trên server, tối ưu hiệu suất và xử lý không đồng bộ.</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Ưu điểm:</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Xử lý nhiều yêu cầu đồng thời (Asynchronous I/O).</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Một ngôn ngữ cho cả frontend &amp; backend.</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Hệ sinh thái npm phong phú.</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Ứng dụng trong hệ thống gốm sứ:</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Xây dựng API RESTful kết nối dữ liệu sản xuất – phân phối – tiêu thụ.</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Quản lý dữ liệu nguyên liệu, đơn hàng, tồn kho.</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Hỗ trợ bảo mật và xác thực với JWT.</a:t>
            </a:r>
          </a:p>
        </p:txBody>
      </p:sp>
      <p:sp>
        <p:nvSpPr>
          <p:cNvPr id="8" name="Title 4">
            <a:extLst>
              <a:ext uri="{FF2B5EF4-FFF2-40B4-BE49-F238E27FC236}">
                <a16:creationId xmlns:a16="http://schemas.microsoft.com/office/drawing/2014/main" id="{CCB545E5-5910-73D4-7DE9-54713FCCFA23}"/>
              </a:ext>
            </a:extLst>
          </p:cNvPr>
          <p:cNvSpPr txBox="1">
            <a:spLocks/>
          </p:cNvSpPr>
          <p:nvPr/>
        </p:nvSpPr>
        <p:spPr>
          <a:xfrm>
            <a:off x="331694"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t>1. CƠ SỞ LÝ THUYẾT</a:t>
            </a:r>
            <a:endParaRPr lang="en-US" sz="3000" dirty="0"/>
          </a:p>
        </p:txBody>
      </p:sp>
      <p:sp>
        <p:nvSpPr>
          <p:cNvPr id="3" name="Footer Placeholder 3">
            <a:extLst>
              <a:ext uri="{FF2B5EF4-FFF2-40B4-BE49-F238E27FC236}">
                <a16:creationId xmlns:a16="http://schemas.microsoft.com/office/drawing/2014/main" id="{07F39A1F-C1C6-7A1D-3882-EAA6DE3FDF96}"/>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6" name="Picture 5" descr="A green and black logo&#10;&#10;AI-generated content may be incorrect.">
            <a:extLst>
              <a:ext uri="{FF2B5EF4-FFF2-40B4-BE49-F238E27FC236}">
                <a16:creationId xmlns:a16="http://schemas.microsoft.com/office/drawing/2014/main" id="{84CDD6C5-9A2C-1899-AD32-0E1254B98C2A}"/>
              </a:ext>
            </a:extLst>
          </p:cNvPr>
          <p:cNvPicPr>
            <a:picLocks noChangeAspect="1"/>
          </p:cNvPicPr>
          <p:nvPr/>
        </p:nvPicPr>
        <p:blipFill>
          <a:blip r:embed="rId2"/>
          <a:stretch>
            <a:fillRect/>
          </a:stretch>
        </p:blipFill>
        <p:spPr>
          <a:xfrm>
            <a:off x="8845051" y="2701639"/>
            <a:ext cx="2172200" cy="2172200"/>
          </a:xfrm>
          <a:prstGeom prst="rect">
            <a:avLst/>
          </a:prstGeom>
        </p:spPr>
      </p:pic>
    </p:spTree>
    <p:extLst>
      <p:ext uri="{BB962C8B-B14F-4D97-AF65-F5344CB8AC3E}">
        <p14:creationId xmlns:p14="http://schemas.microsoft.com/office/powerpoint/2010/main" val="102877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45830-AB7E-7FFC-AEB0-A00511AD3B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575067-90B7-4793-0E8E-08D2D929A0BD}"/>
              </a:ext>
            </a:extLst>
          </p:cNvPr>
          <p:cNvSpPr>
            <a:spLocks noGrp="1"/>
          </p:cNvSpPr>
          <p:nvPr>
            <p:ph type="sldNum" sz="quarter" idx="12"/>
          </p:nvPr>
        </p:nvSpPr>
        <p:spPr/>
        <p:txBody>
          <a:bodyPr/>
          <a:lstStyle/>
          <a:p>
            <a:fld id="{D5F9BE7B-8C6A-4521-AC0D-F4FAD6600991}" type="slidenum">
              <a:rPr lang="en-US" smtClean="0"/>
              <a:t>9</a:t>
            </a:fld>
            <a:endParaRPr lang="en-US"/>
          </a:p>
        </p:txBody>
      </p:sp>
      <p:sp>
        <p:nvSpPr>
          <p:cNvPr id="7" name="TextBox 6">
            <a:extLst>
              <a:ext uri="{FF2B5EF4-FFF2-40B4-BE49-F238E27FC236}">
                <a16:creationId xmlns:a16="http://schemas.microsoft.com/office/drawing/2014/main" id="{348E5710-E9F4-AC1F-30D3-F014F253E094}"/>
              </a:ext>
            </a:extLst>
          </p:cNvPr>
          <p:cNvSpPr txBox="1"/>
          <p:nvPr/>
        </p:nvSpPr>
        <p:spPr>
          <a:xfrm>
            <a:off x="511935" y="918041"/>
            <a:ext cx="11168129" cy="3567195"/>
          </a:xfrm>
          <a:prstGeom prst="rect">
            <a:avLst/>
          </a:prstGeom>
          <a:noFill/>
        </p:spPr>
        <p:txBody>
          <a:bodyPr wrap="square">
            <a:spAutoFit/>
          </a:bodyPr>
          <a:lstStyle/>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1.4 Khái niệm MySQL: </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Hệ quản trị cơ sở dữ liệu quan hệ (RDBMS) mã nguồn mở, phổ biến cho ứng dụng web.</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Ưu điểm:</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Hiệu năng cao, dễ triển khai.</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Bảo mật tốt, cộng đồng hỗ trợ lớn.</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Ứng dụng trong hệ thống gốm sứ:</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Lưu trữ thông tin nguyên liệu, quy trình sản xuất, tồn kho.</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Quản lý đơn hàng, phân phối, xuất nhập hàng.</a:t>
            </a:r>
          </a:p>
          <a:p>
            <a:pPr>
              <a:lnSpc>
                <a:spcPct val="107000"/>
              </a:lnSpc>
              <a:spcAft>
                <a:spcPts val="800"/>
              </a:spcAft>
            </a:pPr>
            <a:r>
              <a:rPr lang="en-US" sz="1800" kern="100">
                <a:effectLst/>
                <a:latin typeface="Roboto" panose="02000000000000000000" pitchFamily="2" charset="0"/>
                <a:ea typeface="Roboto" panose="02000000000000000000" pitchFamily="2" charset="0"/>
                <a:cs typeface="Times New Roman" panose="02020603050405020304" pitchFamily="18" charset="0"/>
              </a:rPr>
              <a:t>- Hỗ trợ tìm kiếm, thống kê và báo cáo dữ liệu chuỗi cung ứng.</a:t>
            </a:r>
          </a:p>
        </p:txBody>
      </p:sp>
      <p:sp>
        <p:nvSpPr>
          <p:cNvPr id="8" name="Title 4">
            <a:extLst>
              <a:ext uri="{FF2B5EF4-FFF2-40B4-BE49-F238E27FC236}">
                <a16:creationId xmlns:a16="http://schemas.microsoft.com/office/drawing/2014/main" id="{0C4E6554-2EA9-7180-5D05-33661093DAFE}"/>
              </a:ext>
            </a:extLst>
          </p:cNvPr>
          <p:cNvSpPr txBox="1">
            <a:spLocks/>
          </p:cNvSpPr>
          <p:nvPr/>
        </p:nvSpPr>
        <p:spPr>
          <a:xfrm>
            <a:off x="331694" y="274955"/>
            <a:ext cx="3612776" cy="64308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6"/>
                </a:solidFill>
                <a:latin typeface="+mj-lt"/>
                <a:ea typeface="+mj-ea"/>
                <a:cs typeface="+mj-cs"/>
              </a:defRPr>
            </a:lvl1pPr>
          </a:lstStyle>
          <a:p>
            <a:r>
              <a:rPr lang="en-US" sz="3000"/>
              <a:t>1. CƠ SỞ LÝ THUYẾT</a:t>
            </a:r>
            <a:endParaRPr lang="en-US" sz="3000" dirty="0"/>
          </a:p>
        </p:txBody>
      </p:sp>
      <p:sp>
        <p:nvSpPr>
          <p:cNvPr id="3" name="Footer Placeholder 3">
            <a:extLst>
              <a:ext uri="{FF2B5EF4-FFF2-40B4-BE49-F238E27FC236}">
                <a16:creationId xmlns:a16="http://schemas.microsoft.com/office/drawing/2014/main" id="{24F774B5-C79E-C2AE-F97C-D8F6F9BE87CC}"/>
              </a:ext>
            </a:extLst>
          </p:cNvPr>
          <p:cNvSpPr txBox="1">
            <a:spLocks/>
          </p:cNvSpPr>
          <p:nvPr/>
        </p:nvSpPr>
        <p:spPr>
          <a:xfrm>
            <a:off x="-544069" y="6537325"/>
            <a:ext cx="525779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pPr>
            <a:r>
              <a:rPr lang="en-US" sz="800" b="1">
                <a:effectLst/>
                <a:latin typeface="Roboto" panose="02000000000000000000" pitchFamily="2" charset="0"/>
                <a:ea typeface="Roboto" panose="02000000000000000000" pitchFamily="2" charset="0"/>
              </a:rPr>
              <a:t>XÂY DỰNG HỆ THỐNG QUẢN LÝ CHUỖI CUNG ỨNG NGÀNH GỐM SỨ VIỆT NAM</a:t>
            </a:r>
            <a:endParaRPr lang="en-US" sz="800">
              <a:effectLst/>
              <a:latin typeface="Roboto" panose="02000000000000000000" pitchFamily="2" charset="0"/>
              <a:ea typeface="Roboto" panose="02000000000000000000" pitchFamily="2" charset="0"/>
            </a:endParaRPr>
          </a:p>
        </p:txBody>
      </p:sp>
      <p:pic>
        <p:nvPicPr>
          <p:cNvPr id="6" name="Picture 5" descr="A logo with a dolphin&#10;&#10;AI-generated content may be incorrect.">
            <a:extLst>
              <a:ext uri="{FF2B5EF4-FFF2-40B4-BE49-F238E27FC236}">
                <a16:creationId xmlns:a16="http://schemas.microsoft.com/office/drawing/2014/main" id="{E1DA0D9C-9011-E2B9-18E9-C362B7942256}"/>
              </a:ext>
            </a:extLst>
          </p:cNvPr>
          <p:cNvPicPr>
            <a:picLocks noChangeAspect="1"/>
          </p:cNvPicPr>
          <p:nvPr/>
        </p:nvPicPr>
        <p:blipFill>
          <a:blip r:embed="rId2"/>
          <a:stretch>
            <a:fillRect/>
          </a:stretch>
        </p:blipFill>
        <p:spPr>
          <a:xfrm>
            <a:off x="8547481" y="3203031"/>
            <a:ext cx="1949069" cy="1949069"/>
          </a:xfrm>
          <a:prstGeom prst="rect">
            <a:avLst/>
          </a:prstGeom>
        </p:spPr>
      </p:pic>
    </p:spTree>
    <p:extLst>
      <p:ext uri="{BB962C8B-B14F-4D97-AF65-F5344CB8AC3E}">
        <p14:creationId xmlns:p14="http://schemas.microsoft.com/office/powerpoint/2010/main" val="136613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30B71D02ACE43A328C0D9C2A119D0" ma:contentTypeVersion="10" ma:contentTypeDescription="Create a new document." ma:contentTypeScope="" ma:versionID="553e2dd784ab2cb94cda90b2a908bd4a">
  <xsd:schema xmlns:xsd="http://www.w3.org/2001/XMLSchema" xmlns:xs="http://www.w3.org/2001/XMLSchema" xmlns:p="http://schemas.microsoft.com/office/2006/metadata/properties" xmlns:ns3="be8b919e-9569-47f6-bc8c-78b2bf92f632" targetNamespace="http://schemas.microsoft.com/office/2006/metadata/properties" ma:root="true" ma:fieldsID="c88adbe775f43691c6d12f1861cac544" ns3:_="">
    <xsd:import namespace="be8b919e-9569-47f6-bc8c-78b2bf92f6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919e-9569-47f6-bc8c-78b2bf92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448A46-0F98-4A47-883B-D717E6540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919e-9569-47f6-bc8c-78b2bf92f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be8b919e-9569-47f6-bc8c-78b2bf92f632"/>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1065</TotalTime>
  <Words>1519</Words>
  <Application>Microsoft Office PowerPoint</Application>
  <PresentationFormat>Widescreen</PresentationFormat>
  <Paragraphs>126</Paragraphs>
  <Slides>25</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等线</vt:lpstr>
      <vt:lpstr>Abadi</vt:lpstr>
      <vt:lpstr>Arial</vt:lpstr>
      <vt:lpstr>Calibri</vt:lpstr>
      <vt:lpstr>Posterama Text Black</vt:lpstr>
      <vt:lpstr>Posterama Text Black (Headings)</vt:lpstr>
      <vt:lpstr>Posterama Text SemiBold</vt:lpstr>
      <vt:lpstr>Roboto</vt:lpstr>
      <vt:lpstr>Times New Roman</vt:lpstr>
      <vt:lpstr>Custom​​</vt:lpstr>
      <vt:lpstr>KHÓA LUẬN TỐT NGHIỆP</vt:lpstr>
      <vt:lpstr>XÂY DỰNG HỆ THỐNG QUẢN LÝ  CHUỖI CUNG ỨNG NGÀNH GỐM SỨ  VIỆT NAM</vt:lpstr>
      <vt:lpstr>PowerPoint Presentation</vt:lpstr>
      <vt:lpstr>NỘI DUNG</vt:lpstr>
      <vt:lpstr>1. CƠ SỞ LÝ THUYẾT</vt:lpstr>
      <vt:lpstr>PowerPoint Presentation</vt:lpstr>
      <vt:lpstr>PowerPoint Presentation</vt:lpstr>
      <vt:lpstr>PowerPoint Presentation</vt:lpstr>
      <vt:lpstr>PowerPoint Presentation</vt:lpstr>
      <vt:lpstr>2. 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3. THỰC HIỆN HÓA NGHIÊN CỨU</vt:lpstr>
      <vt:lpstr>3. THỰC HIỆN HÓA NGHIÊN CỨU</vt:lpstr>
      <vt:lpstr>3. THỰC HIỆN HÓA NGHIÊN CỨU</vt:lpstr>
      <vt:lpstr>4. KẾT LUẬN VÀ PHÁT TRIỂN</vt:lpstr>
      <vt:lpstr>4. KẾT LUẬN VÀ PHÁT TRIỂN</vt:lpstr>
      <vt:lpstr>4. KẾT LUẬN VÀ PHÁT TRIỂN</vt:lpstr>
      <vt:lpstr>4. KẾT LUẬN VÀ PHÁT TRIỂN</vt:lpstr>
      <vt:lpstr>PowerPoint Presentation</vt:lpstr>
      <vt:lpstr>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THỰC TẬP ĐỒ ÁN CƠ SỞ NGÀNH  HỌC KỲ 1, NĂM HỌC 2023-2024</dc:title>
  <dc:creator>Ho Hoang Phuc</dc:creator>
  <cp:lastModifiedBy>Ho Hoang Phuc</cp:lastModifiedBy>
  <cp:revision>73</cp:revision>
  <dcterms:created xsi:type="dcterms:W3CDTF">2024-01-14T03:31:11Z</dcterms:created>
  <dcterms:modified xsi:type="dcterms:W3CDTF">2025-09-02T15:17:44Z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0x01010041530B71D02ACE43A328C0D9C2A119D0</vt:lpwstr>
  </property>
</Properties>
</file>